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3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479-68DC-4872-920E-55CA3F39562A}" type="datetimeFigureOut">
              <a:rPr lang="de-DE" smtClean="0"/>
              <a:t>23.05.2018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EC2E-539C-4EE6-9E2D-B76257FA7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9860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479-68DC-4872-920E-55CA3F39562A}" type="datetimeFigureOut">
              <a:rPr lang="de-DE" smtClean="0"/>
              <a:t>23.05.2018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EC2E-539C-4EE6-9E2D-B76257FA7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4396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479-68DC-4872-920E-55CA3F39562A}" type="datetimeFigureOut">
              <a:rPr lang="de-DE" smtClean="0"/>
              <a:t>23.05.2018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EC2E-539C-4EE6-9E2D-B76257FA7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6795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479-68DC-4872-920E-55CA3F39562A}" type="datetimeFigureOut">
              <a:rPr lang="de-DE" smtClean="0"/>
              <a:t>23.05.2018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EC2E-539C-4EE6-9E2D-B76257FA7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2857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479-68DC-4872-920E-55CA3F39562A}" type="datetimeFigureOut">
              <a:rPr lang="de-DE" smtClean="0"/>
              <a:t>23.05.2018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EC2E-539C-4EE6-9E2D-B76257FA7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2330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479-68DC-4872-920E-55CA3F39562A}" type="datetimeFigureOut">
              <a:rPr lang="de-DE" smtClean="0"/>
              <a:t>23.05.2018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EC2E-539C-4EE6-9E2D-B76257FA7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9713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479-68DC-4872-920E-55CA3F39562A}" type="datetimeFigureOut">
              <a:rPr lang="de-DE" smtClean="0"/>
              <a:t>23.05.2018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EC2E-539C-4EE6-9E2D-B76257FA7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0752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479-68DC-4872-920E-55CA3F39562A}" type="datetimeFigureOut">
              <a:rPr lang="de-DE" smtClean="0"/>
              <a:t>23.05.2018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EC2E-539C-4EE6-9E2D-B76257FA7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6198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479-68DC-4872-920E-55CA3F39562A}" type="datetimeFigureOut">
              <a:rPr lang="de-DE" smtClean="0"/>
              <a:t>23.05.2018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EC2E-539C-4EE6-9E2D-B76257FA7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719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479-68DC-4872-920E-55CA3F39562A}" type="datetimeFigureOut">
              <a:rPr lang="de-DE" smtClean="0"/>
              <a:t>23.05.2018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EC2E-539C-4EE6-9E2D-B76257FA7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8846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479-68DC-4872-920E-55CA3F39562A}" type="datetimeFigureOut">
              <a:rPr lang="de-DE" smtClean="0"/>
              <a:t>23.05.2018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5EC2E-539C-4EE6-9E2D-B76257FA7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0651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29479-68DC-4872-920E-55CA3F39562A}" type="datetimeFigureOut">
              <a:rPr lang="de-DE" smtClean="0"/>
              <a:t>23.05.2018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5EC2E-539C-4EE6-9E2D-B76257FA7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2704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0"/>
            <a:ext cx="3290277" cy="609600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 algn="l"/>
            <a:r>
              <a:rPr lang="de-DE" sz="4000" b="1" dirty="0" smtClean="0"/>
              <a:t>Elektrochemie</a:t>
            </a:r>
            <a:endParaRPr lang="de-DE" sz="40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feld 3"/>
              <p:cNvSpPr txBox="1"/>
              <p:nvPr/>
            </p:nvSpPr>
            <p:spPr>
              <a:xfrm>
                <a:off x="0" y="3173102"/>
                <a:ext cx="5681788" cy="3384966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de-DE" b="1" u="sng" dirty="0" smtClean="0"/>
                  <a:t>Elektrische Leitfähigkeit, starke und schwache Elektrolyte:</a:t>
                </a:r>
                <a:endParaRPr lang="de-DE" b="1" u="sng" dirty="0" smtClean="0"/>
              </a:p>
              <a:p>
                <a:pPr marL="400050" indent="-400050">
                  <a:buAutoNum type="romanLcParenBoth"/>
                </a:pPr>
                <a:r>
                  <a:rPr lang="de-DE" b="1" dirty="0" smtClean="0"/>
                  <a:t>Starke Elektrolyte:</a:t>
                </a:r>
              </a:p>
              <a:p>
                <a:pPr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Λ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ad>
                      <m:radPr>
                        <m:degHide m:val="on"/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</m:rad>
                  </m:oMath>
                </a14:m>
                <a:r>
                  <a:rPr lang="de-DE" dirty="0" smtClean="0"/>
                  <a:t>	(Kohlrausch)</a:t>
                </a:r>
              </a:p>
              <a:p>
                <a:pPr/>
                <a:r>
                  <a:rPr lang="de-DE" dirty="0" smtClean="0"/>
                  <a:t>Herleitung: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±</m:t>
                            </m:r>
                          </m:sub>
                        </m:s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sSub>
                              <m:sSubPr>
                                <m:ctrlPr>
                                  <a:rPr lang="de-DE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𝜑</m:t>
                                </m:r>
                              </m:e>
                              <m:sub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𝑊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de-DE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𝑟</m:t>
                                </m:r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=0</m:t>
                                </m:r>
                              </m:e>
                            </m:d>
                          </m:num>
                          <m:den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den>
                        </m:f>
                      </m:e>
                    </m:func>
                  </m:oMath>
                </a14:m>
                <a:endParaRPr lang="de-DE" dirty="0" smtClean="0"/>
              </a:p>
              <a:p>
                <a:pPr/>
                <a:r>
                  <a:rPr lang="de-DE" dirty="0" smtClean="0"/>
                  <a:t>Ionenwolke (Debye-Radius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de-DE" dirty="0" smtClean="0"/>
                  <a:t>), </a:t>
                </a:r>
                <a:r>
                  <a:rPr lang="de-DE" dirty="0" err="1" smtClean="0"/>
                  <a:t>Poisson</a:t>
                </a:r>
                <a:r>
                  <a:rPr lang="de-DE" dirty="0" smtClean="0"/>
                  <a:t>-Boltzmann</a:t>
                </a:r>
              </a:p>
              <a:p>
                <a:pPr/>
                <a:r>
                  <a:rPr lang="de-DE" dirty="0" smtClean="0"/>
                  <a:t>Potential der Ionenwolke: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</m:t>
                        </m:r>
                      </m:sub>
                    </m:sSub>
                    <m:d>
                      <m:dPr>
                        <m:ctrlPr>
                          <a:rPr lang="de-D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</m:d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f>
                      <m:fPr>
                        <m:ctrlPr>
                          <a:rPr lang="de-D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den>
                    </m:f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de-D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de-DE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exp</m:t>
                            </m:r>
                          </m:fName>
                          <m:e>
                            <m:d>
                              <m:dPr>
                                <m:ctrlPr>
                                  <a:rPr lang="de-DE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de-DE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de-DE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e>
                                      <m:sub>
                                        <m:r>
                                          <a:rPr lang="de-DE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𝐷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d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</m:t>
                            </m:r>
                          </m:e>
                        </m:func>
                      </m:e>
                    </m:d>
                  </m:oMath>
                </a14:m>
                <a:endParaRPr lang="de-DE" dirty="0"/>
              </a:p>
              <a:p>
                <a:r>
                  <a:rPr lang="de-DE" b="1" dirty="0" smtClean="0"/>
                  <a:t>(</a:t>
                </a:r>
                <a:r>
                  <a:rPr lang="de-DE" b="1" dirty="0" smtClean="0"/>
                  <a:t>ii) </a:t>
                </a:r>
                <a:r>
                  <a:rPr lang="de-DE" b="1" dirty="0" smtClean="0"/>
                  <a:t>Schwache Elektrolyte:</a:t>
                </a:r>
              </a:p>
              <a:p>
                <a:pPr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Λ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b>
                    </m:sSub>
                  </m:oMath>
                </a14:m>
                <a:r>
                  <a:rPr lang="de-DE" dirty="0" smtClean="0"/>
                  <a:t>	(Ostwald)</a:t>
                </a:r>
              </a:p>
              <a:p>
                <a:r>
                  <a:rPr lang="de-DE" dirty="0" smtClean="0"/>
                  <a:t>Dissoziationsgleichgewicht: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𝐻𝐴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⇌</m:t>
                    </m:r>
                    <m:sSup>
                      <m:sSupPr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endParaRPr lang="de-DE" dirty="0" smtClean="0"/>
              </a:p>
              <a:p>
                <a:r>
                  <a:rPr lang="de-DE" dirty="0" smtClean="0"/>
                  <a:t>Säurekonstante: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sSup>
                              <m:sSupPr>
                                <m:ctrlP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p>
                                <m: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</m:sup>
                            </m:sSup>
                          </m:sub>
                        </m:s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sSup>
                              <m:sSupPr>
                                <m:ctrlP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p>
                                <m: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</m:sup>
                            </m:sSup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𝐻𝐴</m:t>
                            </m:r>
                          </m:sub>
                        </m:sSub>
                      </m:den>
                    </m:f>
                    <m:r>
                      <a:rPr lang="de-DE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de-D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</m:oMath>
                </a14:m>
                <a:endParaRPr lang="de-DE" b="1" dirty="0" smtClean="0"/>
              </a:p>
            </p:txBody>
          </p:sp>
        </mc:Choice>
        <mc:Fallback>
          <p:sp>
            <p:nvSpPr>
              <p:cNvPr id="4" name="Textfeld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173102"/>
                <a:ext cx="5681788" cy="3384966"/>
              </a:xfrm>
              <a:prstGeom prst="rect">
                <a:avLst/>
              </a:prstGeom>
              <a:blipFill>
                <a:blip r:embed="rId2"/>
                <a:stretch>
                  <a:fillRect l="-858" t="-1081" r="-53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feld 4"/>
              <p:cNvSpPr txBox="1"/>
              <p:nvPr/>
            </p:nvSpPr>
            <p:spPr>
              <a:xfrm>
                <a:off x="0" y="812801"/>
                <a:ext cx="4415692" cy="2203552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de-DE" b="1" u="sng" dirty="0" smtClean="0"/>
                  <a:t>Elektrische Leitfähigkeit, Grundlagen:</a:t>
                </a:r>
              </a:p>
              <a:p>
                <a:r>
                  <a:rPr lang="de-DE" dirty="0" smtClean="0"/>
                  <a:t>Ionenbeweglichkeit: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num>
                      <m:den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𝜂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den>
                    </m:f>
                  </m:oMath>
                </a14:m>
                <a:endParaRPr lang="de-DE" b="0" dirty="0" smtClean="0"/>
              </a:p>
              <a:p>
                <a:r>
                  <a:rPr lang="de-DE" dirty="0" err="1" smtClean="0"/>
                  <a:t>Ohmsches</a:t>
                </a:r>
                <a:r>
                  <a:rPr lang="de-DE" dirty="0" smtClean="0"/>
                  <a:t> Gesetz: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𝐼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</m:t>
                        </m:r>
                      </m:num>
                      <m:den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den>
                    </m:f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𝑑𝑄</m:t>
                        </m:r>
                      </m:num>
                      <m:den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endParaRPr lang="de-DE" dirty="0" smtClean="0"/>
              </a:p>
              <a:p>
                <a:endParaRPr lang="de-DE" dirty="0" smtClean="0"/>
              </a:p>
              <a:p>
                <a:r>
                  <a:rPr lang="de-DE" dirty="0" smtClean="0"/>
                  <a:t>Zusammenhang </a:t>
                </a:r>
                <a:r>
                  <a:rPr lang="de-DE" dirty="0" err="1" smtClean="0"/>
                  <a:t>mikroskop</a:t>
                </a:r>
                <a:r>
                  <a:rPr lang="de-DE" dirty="0" smtClean="0"/>
                  <a:t>./</a:t>
                </a:r>
                <a:r>
                  <a:rPr lang="de-DE" dirty="0" err="1" smtClean="0"/>
                  <a:t>makroskop</a:t>
                </a:r>
                <a:r>
                  <a:rPr lang="de-DE" dirty="0" smtClean="0"/>
                  <a:t>.: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Λ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𝜅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</m:sub>
                          </m:sSub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</m:sub>
                          </m:sSub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</m:sub>
                          </m:sSub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</m:sub>
                          </m:sSub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</m:sub>
                          </m:sSub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de-DE" dirty="0" smtClean="0"/>
              </a:p>
            </p:txBody>
          </p:sp>
        </mc:Choice>
        <mc:Fallback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812801"/>
                <a:ext cx="4415692" cy="2203552"/>
              </a:xfrm>
              <a:prstGeom prst="rect">
                <a:avLst/>
              </a:prstGeom>
              <a:blipFill>
                <a:blip r:embed="rId3"/>
                <a:stretch>
                  <a:fillRect l="-1105" t="-138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feld 5"/>
              <p:cNvSpPr txBox="1"/>
              <p:nvPr/>
            </p:nvSpPr>
            <p:spPr>
              <a:xfrm>
                <a:off x="5650528" y="758096"/>
                <a:ext cx="6541474" cy="3169266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de-DE" b="1" u="sng" dirty="0" smtClean="0"/>
                  <a:t>Elektrochemisches Potential/chemische Elektroden:</a:t>
                </a:r>
                <a:r>
                  <a:rPr lang="de-DE" dirty="0" smtClean="0"/>
                  <a:t>	</a:t>
                </a:r>
                <a:endParaRPr lang="de-DE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acc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∅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𝑅𝑇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unc>
                        <m:func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∅</m:t>
                                  </m:r>
                                </m:sup>
                              </m:sSup>
                            </m:den>
                          </m:f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  <m: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func>
                    </m:oMath>
                  </m:oMathPara>
                </a14:m>
                <a:endParaRPr lang="de-DE" b="0" dirty="0" smtClean="0">
                  <a:ea typeface="Cambria Math" panose="02040503050406030204" pitchFamily="18" charset="0"/>
                </a:endParaRPr>
              </a:p>
              <a:p>
                <a:r>
                  <a:rPr lang="de-DE" dirty="0" smtClean="0"/>
                  <a:t>Metall/Metallsalz, z.B.: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p>
                    <m:d>
                      <m:d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de-DE" b="0" i="0" smtClean="0">
                            <a:latin typeface="Cambria Math" panose="02040503050406030204" pitchFamily="18" charset="0"/>
                          </a:rPr>
                          <m:t>Cu</m:t>
                        </m:r>
                        <m:r>
                          <a:rPr lang="de-DE" b="0" i="0" smtClean="0">
                            <a:latin typeface="Cambria Math" panose="02040503050406030204" pitchFamily="18" charset="0"/>
                          </a:rPr>
                          <m:t>/</m:t>
                        </m:r>
                        <m:sSup>
                          <m:sSupPr>
                            <m:ctrlPr>
                              <a:rPr lang="de-DE" b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de-DE" b="0" i="0" smtClean="0">
                                <a:latin typeface="Cambria Math" panose="02040503050406030204" pitchFamily="18" charset="0"/>
                              </a:rPr>
                              <m:t>Cu</m:t>
                            </m:r>
                          </m:e>
                          <m:sup>
                            <m:r>
                              <a:rPr lang="de-DE" b="0" i="0" smtClean="0">
                                <a:latin typeface="Cambria Math" panose="02040503050406030204" pitchFamily="18" charset="0"/>
                              </a:rPr>
                              <m:t>2+</m:t>
                            </m:r>
                          </m:sup>
                        </m:sSup>
                      </m:e>
                    </m:d>
                    <m:r>
                      <a:rPr lang="de-DE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𝑅𝑇</m:t>
                        </m:r>
                      </m:num>
                      <m:den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den>
                    </m:f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unc>
                      <m:funcPr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f>
                          <m:fPr>
                            <m:ctrlP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de-DE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sSup>
                                  <m:sSupPr>
                                    <m:ctrlPr>
                                      <a:rPr lang="de-DE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de-DE" b="0" i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Cu</m:t>
                                    </m:r>
                                  </m:e>
                                  <m:sup>
                                    <m:r>
                                      <a:rPr lang="de-DE" b="0" i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2+</m:t>
                                    </m:r>
                                  </m:sup>
                                </m:sSup>
                              </m:sub>
                            </m:sSub>
                          </m:num>
                          <m:den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1 </m:t>
                            </m:r>
                            <m:f>
                              <m:fPr>
                                <m:type m:val="lin"/>
                                <m:ctrlPr>
                                  <a:rPr lang="de-DE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de-DE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mol</m:t>
                                </m:r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de-DE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kg</m:t>
                                </m:r>
                              </m:den>
                            </m:f>
                          </m:den>
                        </m:f>
                      </m:e>
                    </m:func>
                  </m:oMath>
                </a14:m>
                <a:endParaRPr lang="de-DE" dirty="0" smtClean="0"/>
              </a:p>
              <a:p>
                <a:r>
                  <a:rPr lang="de-DE" dirty="0" smtClean="0"/>
                  <a:t>Elektrode 2.Art: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p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p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de-DE" b="0" i="0" smtClean="0">
                            <a:latin typeface="Cambria Math" panose="02040503050406030204" pitchFamily="18" charset="0"/>
                          </a:rPr>
                          <m:t>Ag</m:t>
                        </m:r>
                        <m:r>
                          <a:rPr lang="de-DE" b="0" i="0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m:rPr>
                            <m:sty m:val="p"/>
                          </m:rPr>
                          <a:rPr lang="de-DE" b="0" i="0" smtClean="0">
                            <a:latin typeface="Cambria Math" panose="02040503050406030204" pitchFamily="18" charset="0"/>
                          </a:rPr>
                          <m:t>AgCl</m:t>
                        </m:r>
                        <m:r>
                          <a:rPr lang="de-DE" i="0">
                            <a:latin typeface="Cambria Math" panose="02040503050406030204" pitchFamily="18" charset="0"/>
                          </a:rPr>
                          <m:t>/</m:t>
                        </m:r>
                        <m:sSup>
                          <m:sSupPr>
                            <m:ctrlPr>
                              <a:rPr lang="de-DE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de-DE" i="0">
                                <a:latin typeface="Cambria Math" panose="02040503050406030204" pitchFamily="18" charset="0"/>
                              </a:rPr>
                              <m:t>C</m:t>
                            </m:r>
                            <m:r>
                              <m:rPr>
                                <m:sty m:val="p"/>
                              </m:rPr>
                              <a:rPr lang="de-DE" b="0" i="0" smtClean="0">
                                <a:latin typeface="Cambria Math" panose="02040503050406030204" pitchFamily="18" charset="0"/>
                              </a:rPr>
                              <m:t>l</m:t>
                            </m:r>
                          </m:e>
                          <m:sup>
                            <m:r>
                              <a:rPr lang="de-DE" b="0" i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</m:sup>
                        </m:sSup>
                      </m:e>
                    </m:d>
                    <m:r>
                      <a:rPr lang="de-DE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i="1">
                            <a:latin typeface="Cambria Math" panose="02040503050406030204" pitchFamily="18" charset="0"/>
                          </a:rPr>
                          <m:t>𝑅𝑇</m:t>
                        </m:r>
                      </m:num>
                      <m:den>
                        <m:r>
                          <a:rPr lang="de-DE" i="1">
                            <a:latin typeface="Cambria Math" panose="02040503050406030204" pitchFamily="18" charset="0"/>
                          </a:rPr>
                          <m:t>𝐹</m:t>
                        </m:r>
                      </m:den>
                    </m:f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unc>
                      <m:func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f>
                          <m:fPr>
                            <m:ctrlP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1 </m:t>
                            </m:r>
                            <m:f>
                              <m:fPr>
                                <m:type m:val="lin"/>
                                <m:ctrlP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de-DE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mol</m:t>
                                </m:r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de-DE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kg</m:t>
                                </m:r>
                              </m:den>
                            </m:f>
                          </m:num>
                          <m:den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sSup>
                                  <m:sSupPr>
                                    <m:ctrlPr>
                                      <a:rPr lang="de-DE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de-DE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C</m:t>
                                    </m:r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𝑙</m:t>
                                    </m:r>
                                  </m:e>
                                  <m:sup>
                                    <m:r>
                                      <a:rPr lang="de-DE" b="0" i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</m:sup>
                                </m:sSup>
                              </m:sub>
                            </m:sSub>
                          </m:den>
                        </m:f>
                      </m:e>
                    </m:func>
                  </m:oMath>
                </a14:m>
                <a:endParaRPr lang="de-DE" dirty="0"/>
              </a:p>
              <a:p>
                <a:r>
                  <a:rPr lang="de-DE" dirty="0" smtClean="0"/>
                  <a:t>Gaselektrode: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p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p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de-DE" b="0" i="0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de-DE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de-DE" i="0">
                            <a:latin typeface="Cambria Math" panose="02040503050406030204" pitchFamily="18" charset="0"/>
                          </a:rPr>
                          <m:t>/</m:t>
                        </m:r>
                        <m:sSup>
                          <m:sSupPr>
                            <m:ctrlPr>
                              <a:rPr lang="de-DE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de-DE" b="0" i="0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p>
                            <m:r>
                              <a:rPr lang="de-DE" b="0" i="0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</m:sup>
                        </m:sSup>
                      </m:e>
                    </m:d>
                    <m:r>
                      <a:rPr lang="de-DE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i="1">
                            <a:latin typeface="Cambria Math" panose="02040503050406030204" pitchFamily="18" charset="0"/>
                          </a:rPr>
                          <m:t>𝑅𝑇</m:t>
                        </m:r>
                      </m:num>
                      <m:den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𝐹</m:t>
                        </m:r>
                      </m:den>
                    </m:f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unc>
                      <m:func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f>
                          <m:fPr>
                            <m:ctrlP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f>
                              <m:fPr>
                                <m:type m:val="lin"/>
                                <m:ctrlPr>
                                  <a:rPr lang="de-DE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de-DE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sSub>
                                      <m:sSubPr>
                                        <m:ctrlPr>
                                          <a:rPr lang="de-DE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i="1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b>
                                        <m:sSup>
                                          <m:sSupPr>
                                            <m:ctrlPr>
                                              <a:rPr lang="de-DE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de-DE" i="0">
                                                <a:latin typeface="Cambria Math" panose="02040503050406030204" pitchFamily="18" charset="0"/>
                                              </a:rPr>
                                              <m:t>H</m:t>
                                            </m:r>
                                          </m:e>
                                          <m:sup>
                                            <m:r>
                                              <a:rPr lang="de-DE" i="0"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</m:sup>
                                        </m:sSup>
                                      </m:sub>
                                    </m:sSub>
                                  </m:e>
                                  <m:sup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de-DE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de-DE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de-DE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1 </m:t>
                                        </m:r>
                                        <m:f>
                                          <m:fPr>
                                            <m:type m:val="lin"/>
                                            <m:ctrlPr>
                                              <a:rPr lang="de-DE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de-DE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mol</m:t>
                                            </m:r>
                                          </m:num>
                                          <m:den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de-DE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kg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num>
                          <m:den>
                            <m:f>
                              <m:fPr>
                                <m:type m:val="lin"/>
                                <m:ctrlPr>
                                  <a:rPr lang="de-DE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de-DE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de-DE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de-DE" i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e>
                                      <m:sub>
                                        <m:r>
                                          <a:rPr lang="de-DE" i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sub>
                                </m:sSub>
                              </m:num>
                              <m:den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1 </m:t>
                                </m:r>
                                <m:r>
                                  <m:rPr>
                                    <m:sty m:val="p"/>
                                  </m:rPr>
                                  <a:rPr lang="de-DE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bar</m:t>
                                </m:r>
                              </m:den>
                            </m:f>
                          </m:den>
                        </m:f>
                      </m:e>
                    </m:func>
                  </m:oMath>
                </a14:m>
                <a:endParaRPr lang="de-DE" dirty="0" smtClean="0"/>
              </a:p>
              <a:p>
                <a:r>
                  <a:rPr lang="de-DE" dirty="0" err="1" smtClean="0"/>
                  <a:t>Redoxelektrode</a:t>
                </a:r>
                <a:r>
                  <a:rPr lang="de-DE" dirty="0" smtClean="0"/>
                  <a:t>: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p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p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de-DE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de-DE" b="0" i="0" smtClean="0">
                                <a:latin typeface="Cambria Math" panose="02040503050406030204" pitchFamily="18" charset="0"/>
                              </a:rPr>
                              <m:t>Fe</m:t>
                            </m:r>
                          </m:e>
                          <m:sup>
                            <m:r>
                              <a:rPr lang="de-DE" b="0" i="0" smtClean="0">
                                <a:latin typeface="Cambria Math" panose="02040503050406030204" pitchFamily="18" charset="0"/>
                              </a:rPr>
                              <m:t>2+</m:t>
                            </m:r>
                          </m:sup>
                        </m:sSup>
                        <m:r>
                          <a:rPr lang="de-DE" i="0">
                            <a:latin typeface="Cambria Math" panose="02040503050406030204" pitchFamily="18" charset="0"/>
                          </a:rPr>
                          <m:t>/</m:t>
                        </m:r>
                        <m:sSup>
                          <m:sSupPr>
                            <m:ctrlPr>
                              <a:rPr lang="de-DE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de-DE" b="0" i="0" smtClean="0">
                                <a:latin typeface="Cambria Math" panose="02040503050406030204" pitchFamily="18" charset="0"/>
                              </a:rPr>
                              <m:t>Fe</m:t>
                            </m:r>
                          </m:e>
                          <m:sup>
                            <m:r>
                              <a:rPr lang="de-DE" b="0" i="0" smtClean="0">
                                <a:latin typeface="Cambria Math" panose="02040503050406030204" pitchFamily="18" charset="0"/>
                              </a:rPr>
                              <m:t>3+</m:t>
                            </m:r>
                          </m:sup>
                        </m:sSup>
                        <m:r>
                          <a:rPr lang="de-DE" i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m:rPr>
                            <m:sty m:val="p"/>
                          </m:rPr>
                          <a:rPr lang="de-DE" b="0" i="0" smtClean="0">
                            <a:latin typeface="Cambria Math" panose="02040503050406030204" pitchFamily="18" charset="0"/>
                          </a:rPr>
                          <m:t>Pt</m:t>
                        </m:r>
                      </m:e>
                    </m:d>
                    <m:r>
                      <a:rPr lang="de-DE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i="1">
                            <a:latin typeface="Cambria Math" panose="02040503050406030204" pitchFamily="18" charset="0"/>
                          </a:rPr>
                          <m:t>𝑅𝑇</m:t>
                        </m:r>
                      </m:num>
                      <m:den>
                        <m:r>
                          <a:rPr lang="de-DE" i="1">
                            <a:latin typeface="Cambria Math" panose="02040503050406030204" pitchFamily="18" charset="0"/>
                          </a:rPr>
                          <m:t>𝐹</m:t>
                        </m:r>
                      </m:den>
                    </m:f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unc>
                      <m:func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f>
                          <m:fPr>
                            <m:ctrlP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de-DE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sSup>
                                  <m:sSupPr>
                                    <m:ctrlPr>
                                      <a:rPr lang="de-DE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de-DE" i="0">
                                        <a:latin typeface="Cambria Math" panose="02040503050406030204" pitchFamily="18" charset="0"/>
                                      </a:rPr>
                                      <m:t>Fe</m:t>
                                    </m:r>
                                  </m:e>
                                  <m:sup>
                                    <m:r>
                                      <a:rPr lang="de-DE" i="0">
                                        <a:latin typeface="Cambria Math" panose="02040503050406030204" pitchFamily="18" charset="0"/>
                                      </a:rPr>
                                      <m:t>3+</m:t>
                                    </m:r>
                                  </m:sup>
                                </m:sSup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de-DE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sSup>
                                  <m:sSupPr>
                                    <m:ctrlPr>
                                      <a:rPr lang="de-DE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de-DE" i="0">
                                        <a:latin typeface="Cambria Math" panose="02040503050406030204" pitchFamily="18" charset="0"/>
                                      </a:rPr>
                                      <m:t>Fe</m:t>
                                    </m:r>
                                  </m:e>
                                  <m:sup>
                                    <m:r>
                                      <a:rPr lang="de-DE" i="0">
                                        <a:latin typeface="Cambria Math" panose="02040503050406030204" pitchFamily="18" charset="0"/>
                                      </a:rPr>
                                      <m:t>2+</m:t>
                                    </m:r>
                                  </m:sup>
                                </m:sSup>
                              </m:sub>
                            </m:sSub>
                          </m:den>
                        </m:f>
                      </m:e>
                    </m:func>
                  </m:oMath>
                </a14:m>
                <a:endParaRPr lang="de-DE" dirty="0"/>
              </a:p>
              <a:p>
                <a:r>
                  <a:rPr lang="de-DE" dirty="0" smtClean="0"/>
                  <a:t>Membranpotential: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i="1">
                            <a:latin typeface="Cambria Math" panose="02040503050406030204" pitchFamily="18" charset="0"/>
                          </a:rPr>
                          <m:t>𝑅𝑇</m:t>
                        </m:r>
                      </m:num>
                      <m:den>
                        <m:r>
                          <a:rPr lang="de-DE" i="1">
                            <a:latin typeface="Cambria Math" panose="02040503050406030204" pitchFamily="18" charset="0"/>
                          </a:rPr>
                          <m:t>𝐹</m:t>
                        </m:r>
                      </m:den>
                    </m:f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unc>
                      <m:func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f>
                          <m:fPr>
                            <m:ctrlPr>
                              <a:rPr lang="de-D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e-DE" b="0" i="0" smtClean="0">
                                    <a:latin typeface="Cambria Math" panose="02040503050406030204" pitchFamily="18" charset="0"/>
                                  </a:rPr>
                                  <m:t>NaCl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de-DE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𝑔𝑟</m:t>
                                </m:r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</m:e>
                            </m:d>
                          </m:num>
                          <m:den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e-DE" b="0" i="0" smtClean="0">
                                    <a:latin typeface="Cambria Math" panose="02040503050406030204" pitchFamily="18" charset="0"/>
                                  </a:rPr>
                                  <m:t>NaCl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de-DE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𝑘𝑙</m:t>
                                </m:r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</m:e>
                            </m:d>
                          </m:den>
                        </m:f>
                      </m:e>
                    </m:func>
                  </m:oMath>
                </a14:m>
                <a:endParaRPr lang="de-DE" dirty="0" smtClean="0"/>
              </a:p>
            </p:txBody>
          </p:sp>
        </mc:Choice>
        <mc:Fallback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0528" y="758096"/>
                <a:ext cx="6541474" cy="3169266"/>
              </a:xfrm>
              <a:prstGeom prst="rect">
                <a:avLst/>
              </a:prstGeom>
              <a:blipFill>
                <a:blip r:embed="rId4"/>
                <a:stretch>
                  <a:fillRect l="-839" t="-96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hteck 7"/>
              <p:cNvSpPr/>
              <p:nvPr/>
            </p:nvSpPr>
            <p:spPr>
              <a:xfrm>
                <a:off x="5771665" y="4578788"/>
                <a:ext cx="6361720" cy="1382558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</p:spPr>
            <p:txBody>
              <a:bodyPr wrap="square">
                <a:spAutoFit/>
              </a:bodyPr>
              <a:lstStyle/>
              <a:p>
                <a:r>
                  <a:rPr lang="de-DE" b="1" u="sng" dirty="0" smtClean="0"/>
                  <a:t>Nernst-Gleichung/Galvanische Ketten:</a:t>
                </a:r>
                <a:endParaRPr lang="de-DE" b="1" u="sng" dirty="0" smtClean="0"/>
              </a:p>
              <a:p>
                <a:pPr/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𝐸𝑀𝐾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p>
                      <m:sSup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p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sup>
                    </m:sSup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lin"/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de-DE" b="0" i="0" smtClean="0">
                                <a:latin typeface="Cambria Math" panose="02040503050406030204" pitchFamily="18" charset="0"/>
                              </a:rPr>
                              <m:t>Zn</m:t>
                            </m:r>
                          </m:num>
                          <m:den>
                            <m:sSup>
                              <m:sSup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de-DE" b="0" i="0" smtClean="0">
                                    <a:latin typeface="Cambria Math" panose="02040503050406030204" pitchFamily="18" charset="0"/>
                                  </a:rPr>
                                  <m:t>Zn</m:t>
                                </m:r>
                              </m:e>
                              <m:sup>
                                <m:r>
                                  <a:rPr lang="de-DE">
                                    <a:latin typeface="Cambria Math" panose="02040503050406030204" pitchFamily="18" charset="0"/>
                                  </a:rPr>
                                  <m:t>2+</m:t>
                                </m:r>
                              </m:sup>
                            </m:sSup>
                            <m:r>
                              <a:rPr lang="de-DE">
                                <a:latin typeface="Cambria Math" panose="02040503050406030204" pitchFamily="18" charset="0"/>
                              </a:rPr>
                              <m:t> /  / </m:t>
                            </m:r>
                            <m:f>
                              <m:fPr>
                                <m:type m:val="lin"/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de-DE" b="0" i="0" smtClean="0">
                                    <a:latin typeface="Cambria Math" panose="02040503050406030204" pitchFamily="18" charset="0"/>
                                  </a:rPr>
                                  <m:t>Cu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de-DE" b="0" i="0" smtClean="0">
                                        <a:latin typeface="Cambria Math" panose="02040503050406030204" pitchFamily="18" charset="0"/>
                                      </a:rPr>
                                      <m:t>Cu</m:t>
                                    </m:r>
                                  </m:e>
                                  <m:sup>
                                    <m:r>
                                      <a:rPr lang="de-DE">
                                        <a:latin typeface="Cambria Math" panose="02040503050406030204" pitchFamily="18" charset="0"/>
                                      </a:rPr>
                                      <m:t>2+</m:t>
                                    </m:r>
                                  </m:sup>
                                </m:sSup>
                              </m:den>
                            </m:f>
                          </m:den>
                        </m:f>
                      </m:e>
                    </m:d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de-D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𝑅𝑇</m:t>
                        </m:r>
                      </m:num>
                      <m:den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den>
                    </m:f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unc>
                      <m:funcPr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f>
                          <m:fPr>
                            <m:ctrlP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sSup>
                                  <m:sSupPr>
                                    <m:ctrlP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de-DE" b="0" i="0" smtClean="0">
                                        <a:latin typeface="Cambria Math" panose="02040503050406030204" pitchFamily="18" charset="0"/>
                                      </a:rPr>
                                      <m:t>Cu</m:t>
                                    </m:r>
                                  </m:e>
                                  <m:sup>
                                    <m:r>
                                      <a:rPr lang="de-DE" b="0" i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de-DE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sSup>
                                  <m:sSupPr>
                                    <m:ctrlP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de-DE" b="0" i="0" smtClean="0">
                                        <a:latin typeface="Cambria Math" panose="02040503050406030204" pitchFamily="18" charset="0"/>
                                      </a:rPr>
                                      <m:t>Zn</m:t>
                                    </m:r>
                                  </m:e>
                                  <m:sup>
                                    <m:r>
                                      <a:rPr lang="de-DE" b="0" i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de-DE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</m:sub>
                            </m:sSub>
                          </m:den>
                        </m:f>
                      </m:e>
                    </m:func>
                  </m:oMath>
                </a14:m>
                <a:r>
                  <a:rPr lang="de-DE" dirty="0" smtClean="0"/>
                  <a:t>  (</a:t>
                </a:r>
                <a:r>
                  <a:rPr lang="de-DE" dirty="0" err="1" smtClean="0"/>
                  <a:t>Daniell</a:t>
                </a:r>
                <a:r>
                  <a:rPr lang="de-DE" dirty="0" smtClean="0"/>
                  <a:t>-Element)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𝐸𝑀𝐾</m:t>
                      </m:r>
                    </m:oMath>
                  </m:oMathPara>
                </a14:m>
                <a:endParaRPr lang="de-DE" dirty="0" smtClean="0"/>
              </a:p>
            </p:txBody>
          </p:sp>
        </mc:Choice>
        <mc:Fallback>
          <p:sp>
            <p:nvSpPr>
              <p:cNvPr id="8" name="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1665" y="4578788"/>
                <a:ext cx="6361720" cy="1382558"/>
              </a:xfrm>
              <a:prstGeom prst="rect">
                <a:avLst/>
              </a:prstGeom>
              <a:blipFill>
                <a:blip r:embed="rId5"/>
                <a:stretch>
                  <a:fillRect l="-863" t="-660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7042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Office PowerPoint</Application>
  <PresentationFormat>Breitbild</PresentationFormat>
  <Paragraphs>27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Elektrochemie</vt:lpstr>
    </vt:vector>
  </TitlesOfParts>
  <Company>Johannes Gutenberg-Universität Mainz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Thermodynamik</dc:title>
  <dc:creator>Schärtl, Dr. Wolfgang</dc:creator>
  <cp:lastModifiedBy>Schärtl, Dr. Wolfgang</cp:lastModifiedBy>
  <cp:revision>19</cp:revision>
  <dcterms:created xsi:type="dcterms:W3CDTF">2018-05-16T08:08:44Z</dcterms:created>
  <dcterms:modified xsi:type="dcterms:W3CDTF">2018-05-23T09:29:54Z</dcterms:modified>
</cp:coreProperties>
</file>