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986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39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79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8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30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71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075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1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84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65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9479-68DC-4872-920E-55CA3F39562A}" type="datetimeFigureOut">
              <a:rPr lang="de-DE" smtClean="0"/>
              <a:t>23.05.2018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EC2E-539C-4EE6-9E2D-B76257FA78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70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3290277" cy="6096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l"/>
            <a:r>
              <a:rPr lang="de-DE" sz="4000" b="1" dirty="0" smtClean="0"/>
              <a:t>Elektrochemie</a:t>
            </a:r>
            <a:endParaRPr lang="de-DE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/>
              <p:cNvSpPr txBox="1"/>
              <p:nvPr/>
            </p:nvSpPr>
            <p:spPr>
              <a:xfrm>
                <a:off x="0" y="3173102"/>
                <a:ext cx="5681788" cy="3384966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Elektrische Leitfähigkeit, starke und schwache Elektrolyte:</a:t>
                </a:r>
                <a:endParaRPr lang="de-DE" b="1" u="sng" dirty="0" smtClean="0"/>
              </a:p>
              <a:p>
                <a:pPr marL="400050" indent="-400050">
                  <a:buAutoNum type="romanLcParenBoth"/>
                </a:pPr>
                <a:r>
                  <a:rPr lang="de-DE" b="1" dirty="0" smtClean="0"/>
                  <a:t>Starke Elektrolyte:</a:t>
                </a:r>
              </a:p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rad>
                  </m:oMath>
                </a14:m>
                <a:r>
                  <a:rPr lang="de-DE" dirty="0" smtClean="0"/>
                  <a:t>	(Kohlrausch)</a:t>
                </a:r>
              </a:p>
              <a:p>
                <a:pPr/>
                <a:r>
                  <a:rPr lang="de-DE" dirty="0" smtClean="0"/>
                  <a:t>Herleitung: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𝑊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=0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func>
                  </m:oMath>
                </a14:m>
                <a:endParaRPr lang="de-DE" dirty="0" smtClean="0"/>
              </a:p>
              <a:p>
                <a:pPr/>
                <a:r>
                  <a:rPr lang="de-DE" dirty="0" smtClean="0"/>
                  <a:t>Ionenwolke (Debye-Radius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de-DE" dirty="0" smtClean="0"/>
                  <a:t>), </a:t>
                </a:r>
                <a:r>
                  <a:rPr lang="de-DE" dirty="0" err="1" smtClean="0"/>
                  <a:t>Poisson</a:t>
                </a:r>
                <a:r>
                  <a:rPr lang="de-DE" dirty="0" smtClean="0"/>
                  <a:t>-Boltzmann</a:t>
                </a:r>
              </a:p>
              <a:p>
                <a:pPr/>
                <a:r>
                  <a:rPr lang="de-DE" dirty="0" smtClean="0"/>
                  <a:t>Potential der Ionenwolke: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sub>
                    </m:sSub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exp</m:t>
                            </m:r>
                          </m:fName>
                          <m:e>
                            <m:d>
                              <m:d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func>
                      </m:e>
                    </m:d>
                  </m:oMath>
                </a14:m>
                <a:endParaRPr lang="de-DE" dirty="0"/>
              </a:p>
              <a:p>
                <a:r>
                  <a:rPr lang="de-DE" b="1" dirty="0" smtClean="0"/>
                  <a:t>(</a:t>
                </a:r>
                <a:r>
                  <a:rPr lang="de-DE" b="1" dirty="0" smtClean="0"/>
                  <a:t>ii) </a:t>
                </a:r>
                <a:r>
                  <a:rPr lang="de-DE" b="1" dirty="0" smtClean="0"/>
                  <a:t>Schwache Elektrolyte:</a:t>
                </a:r>
              </a:p>
              <a:p>
                <a:pPr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de-DE" dirty="0" smtClean="0"/>
                  <a:t>	(Ostwald)</a:t>
                </a:r>
              </a:p>
              <a:p>
                <a:r>
                  <a:rPr lang="de-DE" dirty="0" smtClean="0"/>
                  <a:t>Dissoziationsgleichgewicht: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𝐻𝐴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endParaRPr lang="de-DE" dirty="0" smtClean="0"/>
              </a:p>
              <a:p>
                <a:r>
                  <a:rPr lang="de-DE" dirty="0" smtClean="0"/>
                  <a:t>Säurekonstante: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𝐻𝐴</m:t>
                            </m:r>
                          </m:sub>
                        </m:sSub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de-DE" b="1" dirty="0" smtClean="0"/>
              </a:p>
            </p:txBody>
          </p:sp>
        </mc:Choice>
        <mc:Fallback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73102"/>
                <a:ext cx="5681788" cy="3384966"/>
              </a:xfrm>
              <a:prstGeom prst="rect">
                <a:avLst/>
              </a:prstGeom>
              <a:blipFill>
                <a:blip r:embed="rId2"/>
                <a:stretch>
                  <a:fillRect l="-858" t="-1081" r="-5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0" y="812801"/>
                <a:ext cx="4415692" cy="220355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Elektrische Leitfähigkeit, Grundlagen:</a:t>
                </a:r>
              </a:p>
              <a:p>
                <a:r>
                  <a:rPr lang="de-DE" dirty="0" smtClean="0"/>
                  <a:t>Ionenbeweglichkeit: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𝜂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de-DE" b="0" dirty="0" smtClean="0"/>
              </a:p>
              <a:p>
                <a:r>
                  <a:rPr lang="de-DE" dirty="0" err="1" smtClean="0"/>
                  <a:t>Ohmsches</a:t>
                </a:r>
                <a:r>
                  <a:rPr lang="de-DE" dirty="0" smtClean="0"/>
                  <a:t> Gesetz: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𝑑𝑄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smtClean="0"/>
                  <a:t>Zusammenhang </a:t>
                </a:r>
                <a:r>
                  <a:rPr lang="de-DE" dirty="0" err="1" smtClean="0"/>
                  <a:t>mikroskop</a:t>
                </a:r>
                <a:r>
                  <a:rPr lang="de-DE" dirty="0" smtClean="0"/>
                  <a:t>./</a:t>
                </a:r>
                <a:r>
                  <a:rPr lang="de-DE" dirty="0" err="1" smtClean="0"/>
                  <a:t>makroskop</a:t>
                </a:r>
                <a:r>
                  <a:rPr lang="de-DE" dirty="0" smtClean="0"/>
                  <a:t>.: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Λ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dirty="0" smtClean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2801"/>
                <a:ext cx="4415692" cy="2203552"/>
              </a:xfrm>
              <a:prstGeom prst="rect">
                <a:avLst/>
              </a:prstGeom>
              <a:blipFill>
                <a:blip r:embed="rId3"/>
                <a:stretch>
                  <a:fillRect l="-1105" t="-13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feld 5"/>
              <p:cNvSpPr txBox="1"/>
              <p:nvPr/>
            </p:nvSpPr>
            <p:spPr>
              <a:xfrm>
                <a:off x="5650528" y="758096"/>
                <a:ext cx="6541474" cy="316926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Elektrochemisches Potential/chemische Elektroden:</a:t>
                </a:r>
                <a:r>
                  <a:rPr lang="de-DE" dirty="0" smtClean="0"/>
                  <a:t>	</a:t>
                </a:r>
                <a:endParaRPr lang="de-DE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acc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DE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∅</m:t>
                                  </m:r>
                                </m:sup>
                              </m:sSup>
                            </m:den>
                          </m:f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de-DE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de-DE" b="0" dirty="0" smtClean="0">
                  <a:ea typeface="Cambria Math" panose="02040503050406030204" pitchFamily="18" charset="0"/>
                </a:endParaRPr>
              </a:p>
              <a:p>
                <a:r>
                  <a:rPr lang="de-DE" dirty="0" smtClean="0"/>
                  <a:t>Metall/Metallsalz, z.B.: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p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Cu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de-DE" b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Cu</m:t>
                            </m:r>
                          </m:e>
                          <m:sup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Cu</m:t>
                                    </m:r>
                                  </m:e>
                                  <m:sup>
                                    <m:r>
                                      <a:rPr lang="de-DE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sub>
                            </m:sSub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</m:t>
                            </m:r>
                            <m:f>
                              <m:fPr>
                                <m:type m:val="lin"/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mol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kg</m:t>
                                </m:r>
                              </m:den>
                            </m:f>
                          </m:den>
                        </m:f>
                      </m:e>
                    </m:func>
                  </m:oMath>
                </a14:m>
                <a:endParaRPr lang="de-DE" dirty="0" smtClean="0"/>
              </a:p>
              <a:p>
                <a:r>
                  <a:rPr lang="de-DE" dirty="0" smtClean="0"/>
                  <a:t>Elektrode 2.Art: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Ag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AgCl</m:t>
                        </m:r>
                        <m:r>
                          <a:rPr lang="de-DE" i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de-DE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i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1 </m:t>
                            </m:r>
                            <m:f>
                              <m:fPr>
                                <m:type m:val="lin"/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mol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de-DE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kg</m:t>
                                </m:r>
                              </m:den>
                            </m:f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𝑙</m:t>
                                    </m:r>
                                  </m:e>
                                  <m:sup>
                                    <m:r>
                                      <a:rPr lang="de-DE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de-DE" dirty="0"/>
              </a:p>
              <a:p>
                <a:r>
                  <a:rPr lang="de-DE" dirty="0" smtClean="0"/>
                  <a:t>Gaselektrode: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i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de-DE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type m:val="lin"/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sSup>
                                          <m:sSupPr>
                                            <m:ctrlPr>
                                              <a:rPr lang="de-DE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 i="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p>
                                            <m:r>
                                              <a:rPr lang="de-DE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</m:sup>
                                        </m:sSup>
                                      </m:sub>
                                    </m:sSub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1 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de-DE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mol</m:t>
                                            </m:r>
                                          </m:num>
                                          <m:den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de-DE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kg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f>
                              <m:fPr>
                                <m:type m:val="lin"/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de-DE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de-DE" i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de-DE" i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1 </m:t>
                                </m:r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bar</m:t>
                                </m:r>
                              </m:den>
                            </m:f>
                          </m:den>
                        </m:f>
                      </m:e>
                    </m:func>
                  </m:oMath>
                </a14:m>
                <a:endParaRPr lang="de-DE" dirty="0" smtClean="0"/>
              </a:p>
              <a:p>
                <a:r>
                  <a:rPr lang="de-DE" dirty="0" err="1" smtClean="0"/>
                  <a:t>Redoxelektrode</a:t>
                </a:r>
                <a:r>
                  <a:rPr lang="de-DE" dirty="0" smtClean="0"/>
                  <a:t>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Fe</m:t>
                            </m:r>
                          </m:e>
                          <m:sup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  <m:r>
                          <a:rPr lang="de-DE" i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de-DE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Fe</m:t>
                            </m:r>
                          </m:e>
                          <m:sup>
                            <m:r>
                              <a:rPr lang="de-DE" b="0" i="0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de-DE" i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Pt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i="0">
                                        <a:latin typeface="Cambria Math" panose="02040503050406030204" pitchFamily="18" charset="0"/>
                                      </a:rPr>
                                      <m:t>Fe</m:t>
                                    </m:r>
                                  </m:e>
                                  <m:sup>
                                    <m:r>
                                      <a:rPr lang="de-DE" i="0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</m:sup>
                                </m:sSup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i="0">
                                        <a:latin typeface="Cambria Math" panose="02040503050406030204" pitchFamily="18" charset="0"/>
                                      </a:rPr>
                                      <m:t>Fe</m:t>
                                    </m:r>
                                  </m:e>
                                  <m:sup>
                                    <m:r>
                                      <a:rPr lang="de-DE" i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sub>
                            </m:sSub>
                          </m:den>
                        </m:f>
                      </m:e>
                    </m:func>
                  </m:oMath>
                </a14:m>
                <a:endParaRPr lang="de-DE" dirty="0"/>
              </a:p>
              <a:p>
                <a:r>
                  <a:rPr lang="de-DE" dirty="0" smtClean="0"/>
                  <a:t>Membranpotential: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NaCl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𝑔𝑟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NaCl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𝑘𝑙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de-DE" dirty="0" smtClean="0"/>
              </a:p>
            </p:txBody>
          </p:sp>
        </mc:Choice>
        <mc:Fallback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528" y="758096"/>
                <a:ext cx="6541474" cy="3169266"/>
              </a:xfrm>
              <a:prstGeom prst="rect">
                <a:avLst/>
              </a:prstGeom>
              <a:blipFill>
                <a:blip r:embed="rId4"/>
                <a:stretch>
                  <a:fillRect l="-839" t="-96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hteck 7"/>
              <p:cNvSpPr/>
              <p:nvPr/>
            </p:nvSpPr>
            <p:spPr>
              <a:xfrm>
                <a:off x="5771665" y="4578788"/>
                <a:ext cx="6361720" cy="138255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de-DE" b="1" u="sng" dirty="0" smtClean="0"/>
                  <a:t>Nernst-Gleichung/Galvanische Ketten:</a:t>
                </a:r>
                <a:endParaRPr lang="de-DE" b="1" u="sng" dirty="0" smtClean="0"/>
              </a:p>
              <a:p>
                <a:pPr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𝐸𝑀𝐾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p>
                    </m:sSup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 panose="02040503050406030204" pitchFamily="18" charset="0"/>
                              </a:rPr>
                              <m:t>Zn</m:t>
                            </m:r>
                          </m:num>
                          <m:den>
                            <m:sSup>
                              <m:sSup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Zn</m:t>
                                </m:r>
                              </m:e>
                              <m:sup>
                                <m:r>
                                  <a:rPr lang="de-DE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</m:sup>
                            </m:sSup>
                            <m:r>
                              <a:rPr lang="de-DE">
                                <a:latin typeface="Cambria Math" panose="02040503050406030204" pitchFamily="18" charset="0"/>
                              </a:rPr>
                              <m:t> /  / </m:t>
                            </m:r>
                            <m:f>
                              <m:fPr>
                                <m:type m:val="lin"/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Cu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Cu</m:t>
                                    </m:r>
                                  </m:e>
                                  <m:sup>
                                    <m:r>
                                      <a:rPr lang="de-DE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d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unc>
                      <m:func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Cu</m:t>
                                    </m:r>
                                  </m:e>
                                  <m:sup>
                                    <m: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de-DE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Zn</m:t>
                                    </m:r>
                                  </m:e>
                                  <m:sup>
                                    <m:r>
                                      <a:rPr lang="de-DE" b="0" i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de-DE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sub>
                            </m:sSub>
                          </m:den>
                        </m:f>
                      </m:e>
                    </m:func>
                  </m:oMath>
                </a14:m>
                <a:r>
                  <a:rPr lang="de-DE" dirty="0" smtClean="0"/>
                  <a:t>  (</a:t>
                </a:r>
                <a:r>
                  <a:rPr lang="de-DE" dirty="0" err="1" smtClean="0"/>
                  <a:t>Daniell</a:t>
                </a:r>
                <a:r>
                  <a:rPr lang="de-DE" dirty="0" smtClean="0"/>
                  <a:t>-Element)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𝐸𝑀𝐾</m:t>
                      </m:r>
                    </m:oMath>
                  </m:oMathPara>
                </a14:m>
                <a:endParaRPr lang="de-DE" dirty="0" smtClean="0"/>
              </a:p>
            </p:txBody>
          </p:sp>
        </mc:Choice>
        <mc:Fallback>
          <p:sp>
            <p:nvSpPr>
              <p:cNvPr id="8" name="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665" y="4578788"/>
                <a:ext cx="6361720" cy="1382558"/>
              </a:xfrm>
              <a:prstGeom prst="rect">
                <a:avLst/>
              </a:prstGeom>
              <a:blipFill>
                <a:blip r:embed="rId5"/>
                <a:stretch>
                  <a:fillRect l="-863" t="-66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042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Elektrochemie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Thermodynamik</dc:title>
  <dc:creator>Schärtl, Dr. Wolfgang</dc:creator>
  <cp:lastModifiedBy>Schärtl, Dr. Wolfgang</cp:lastModifiedBy>
  <cp:revision>19</cp:revision>
  <dcterms:created xsi:type="dcterms:W3CDTF">2018-05-16T08:08:44Z</dcterms:created>
  <dcterms:modified xsi:type="dcterms:W3CDTF">2018-05-23T09:29:54Z</dcterms:modified>
</cp:coreProperties>
</file>