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86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3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7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8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3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75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1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6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3290277" cy="6096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l"/>
            <a:r>
              <a:rPr lang="de-DE" sz="4000" b="1" dirty="0" smtClean="0"/>
              <a:t>Kinetik</a:t>
            </a:r>
            <a:endParaRPr lang="de-DE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0" y="3173102"/>
                <a:ext cx="5439511" cy="348557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Reaktionen mit Zwischenschritten:</a:t>
                </a:r>
                <a:endParaRPr lang="de-DE" b="1" u="sng" dirty="0" smtClean="0"/>
              </a:p>
              <a:p>
                <a:r>
                  <a:rPr lang="de-DE" b="1" dirty="0" smtClean="0"/>
                  <a:t>(i) Lindemann: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b="1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1≤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endParaRPr lang="de-DE" i="1" dirty="0" smtClean="0"/>
              </a:p>
              <a:p>
                <a:r>
                  <a:rPr lang="de-DE" i="1" dirty="0" smtClean="0"/>
                  <a:t>    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i="1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</m:oMath>
                </a14:m>
                <a:endParaRPr lang="de-DE" i="1" dirty="0" smtClean="0"/>
              </a:p>
              <a:p>
                <a:r>
                  <a:rPr lang="de-DE" i="1" dirty="0"/>
                  <a:t> </a:t>
                </a:r>
                <a:r>
                  <a:rPr lang="de-DE" i="1" dirty="0" smtClean="0"/>
                  <a:t>    </a:t>
                </a:r>
                <a:r>
                  <a:rPr lang="de-DE" dirty="0" err="1" smtClean="0"/>
                  <a:t>Stationaritätsansatz</a:t>
                </a:r>
                <a:r>
                  <a:rPr lang="de-DE" dirty="0" smtClean="0"/>
                  <a:t>:</a:t>
                </a:r>
              </a:p>
              <a:p>
                <a:r>
                  <a:rPr lang="de-DE" i="1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de-DE" b="1" dirty="0" smtClean="0"/>
              </a:p>
              <a:p>
                <a:endParaRPr lang="de-DE" dirty="0" smtClean="0"/>
              </a:p>
              <a:p>
                <a:r>
                  <a:rPr lang="de-DE" b="1" dirty="0" smtClean="0"/>
                  <a:t>(</a:t>
                </a:r>
                <a:r>
                  <a:rPr lang="de-DE" b="1" dirty="0" smtClean="0"/>
                  <a:t>ii) </a:t>
                </a:r>
                <a:r>
                  <a:rPr lang="de-DE" b="1" dirty="0" smtClean="0"/>
                  <a:t>Michaelis-</a:t>
                </a:r>
                <a:r>
                  <a:rPr lang="de-DE" b="1" dirty="0" err="1" smtClean="0"/>
                  <a:t>Menten</a:t>
                </a:r>
                <a:r>
                  <a:rPr lang="de-DE" b="1" dirty="0" smtClean="0"/>
                  <a:t>:</a:t>
                </a:r>
              </a:p>
              <a:p>
                <a:r>
                  <a:rPr lang="de-DE" dirty="0" smtClean="0"/>
                  <a:t>     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𝐸𝑆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de-DE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𝐸𝑆</m:t>
                        </m:r>
                      </m:sub>
                    </m:sSub>
                  </m:oMath>
                </a14:m>
                <a:endParaRPr lang="de-DE" dirty="0" smtClean="0"/>
              </a:p>
              <a:p>
                <a:r>
                  <a:rPr lang="de-DE" dirty="0" smtClean="0"/>
                  <a:t>     </a:t>
                </a:r>
                <a:r>
                  <a:rPr lang="de-DE" dirty="0" err="1" smtClean="0"/>
                  <a:t>Stationaritätsansatz</a:t>
                </a:r>
                <a:r>
                  <a:rPr lang="de-DE" dirty="0"/>
                  <a:t>:</a:t>
                </a:r>
              </a:p>
              <a:p>
                <a:r>
                  <a:rPr lang="de-DE" i="1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𝐸𝑆</m:t>
                            </m:r>
                          </m:sub>
                        </m:sSub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𝐸𝑆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𝐸𝑆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de-DE" b="1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73102"/>
                <a:ext cx="5439511" cy="3485570"/>
              </a:xfrm>
              <a:prstGeom prst="rect">
                <a:avLst/>
              </a:prstGeom>
              <a:blipFill>
                <a:blip r:embed="rId2"/>
                <a:stretch>
                  <a:fillRect l="-897" t="-10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0" y="812801"/>
                <a:ext cx="4415692" cy="203485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Elementarreaktionen:</a:t>
                </a:r>
                <a:r>
                  <a:rPr lang="de-DE" dirty="0" smtClean="0"/>
                  <a:t>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de-DE" b="1" u="sng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de-DE" dirty="0" smtClean="0"/>
              </a:p>
              <a:p>
                <a:pPr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DE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de-DE" dirty="0" smtClean="0"/>
              </a:p>
              <a:p>
                <a:pPr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de-DE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de-DE" dirty="0" smtClean="0"/>
              </a:p>
              <a:p>
                <a:pPr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,0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2801"/>
                <a:ext cx="4415692" cy="2034852"/>
              </a:xfrm>
              <a:prstGeom prst="rect">
                <a:avLst/>
              </a:prstGeom>
              <a:blipFill>
                <a:blip r:embed="rId3"/>
                <a:stretch>
                  <a:fillRect l="-1105" t="-14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5681788" y="812801"/>
                <a:ext cx="6541474" cy="27810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Bimolekulare Reaktionen:</a:t>
                </a:r>
                <a:r>
                  <a:rPr lang="de-DE" dirty="0" smtClean="0"/>
                  <a:t>	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de-DE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b="1" dirty="0" smtClean="0"/>
              </a:p>
              <a:p>
                <a:pPr/>
                <a:endParaRPr lang="de-DE" b="1" dirty="0" smtClean="0"/>
              </a:p>
              <a:p>
                <a:pPr marL="400050" indent="-400050">
                  <a:buAutoNum type="romanLcParenBoth"/>
                </a:pPr>
                <a:r>
                  <a:rPr lang="de-DE" dirty="0" smtClean="0"/>
                  <a:t>exakt:	Partialbruchzerlegung</a:t>
                </a:r>
              </a:p>
              <a:p>
                <a:pPr marL="400050" indent="-400050">
                  <a:buAutoNum type="romanLcParenBoth"/>
                </a:pPr>
                <a:r>
                  <a:rPr lang="de-DE" dirty="0" smtClean="0"/>
                  <a:t>1.Näherung: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</m:oMath>
                </a14:m>
                <a:r>
                  <a:rPr lang="de-DE" dirty="0" smtClean="0"/>
                  <a:t>   =&gt;	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e>
                        </m:d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𝑘𝑑𝑡</m:t>
                    </m:r>
                  </m:oMath>
                </a14:m>
                <a:endParaRPr lang="de-DE" dirty="0" smtClean="0"/>
              </a:p>
              <a:p>
                <a:pPr marL="400050" indent="-400050">
                  <a:buFontTx/>
                  <a:buAutoNum type="romanLcParenBoth"/>
                </a:pPr>
                <a:r>
                  <a:rPr lang="de-DE" dirty="0" smtClean="0"/>
                  <a:t>2.Näherung: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sub>
                    </m:sSub>
                  </m:oMath>
                </a14:m>
                <a:r>
                  <a:rPr lang="de-DE" dirty="0" smtClean="0"/>
                  <a:t>  =&gt;	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𝑘𝑑𝑡</m:t>
                    </m:r>
                  </m:oMath>
                </a14:m>
                <a:endParaRPr lang="de-DE" dirty="0"/>
              </a:p>
              <a:p>
                <a:pPr/>
                <a:r>
                  <a:rPr lang="de-DE" dirty="0"/>
                  <a:t> </a:t>
                </a:r>
                <a:r>
                  <a:rPr lang="de-DE" dirty="0" smtClean="0"/>
                  <a:t>       (</a:t>
                </a:r>
                <a:r>
                  <a:rPr lang="de-DE" dirty="0" err="1" smtClean="0"/>
                  <a:t>Solvolyse</a:t>
                </a:r>
                <a:r>
                  <a:rPr lang="de-DE" dirty="0" smtClean="0"/>
                  <a:t>-Reaktionen)	    =&gt;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788" y="812801"/>
                <a:ext cx="6541474" cy="2781082"/>
              </a:xfrm>
              <a:prstGeom prst="rect">
                <a:avLst/>
              </a:prstGeom>
              <a:blipFill>
                <a:blip r:embed="rId4"/>
                <a:stretch>
                  <a:fillRect l="-746" t="-10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5681788" y="4191375"/>
                <a:ext cx="6361720" cy="106086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de-DE" b="1" u="sng" dirty="0" smtClean="0"/>
                  <a:t>Arrhenius-Gleichung:</a:t>
                </a:r>
                <a:endParaRPr lang="de-DE" b="1" u="sng" dirty="0" smtClean="0"/>
              </a:p>
              <a:p>
                <a:pPr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de-DE" dirty="0" smtClean="0"/>
                  <a:t>	   ,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 smtClean="0"/>
                  <a:t> </a:t>
                </a:r>
              </a:p>
              <a:p>
                <a:endParaRPr lang="de-DE" dirty="0" smtClean="0"/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788" y="4191375"/>
                <a:ext cx="6361720" cy="1060868"/>
              </a:xfrm>
              <a:prstGeom prst="rect">
                <a:avLst/>
              </a:prstGeom>
              <a:blipFill>
                <a:blip r:embed="rId5"/>
                <a:stretch>
                  <a:fillRect l="-766" t="-34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04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Kinetik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Thermodynamik</dc:title>
  <dc:creator>Schärtl, Dr. Wolfgang</dc:creator>
  <cp:lastModifiedBy>Schärtl, Dr. Wolfgang</cp:lastModifiedBy>
  <cp:revision>10</cp:revision>
  <dcterms:created xsi:type="dcterms:W3CDTF">2018-05-16T08:08:44Z</dcterms:created>
  <dcterms:modified xsi:type="dcterms:W3CDTF">2018-05-23T07:54:09Z</dcterms:modified>
</cp:coreProperties>
</file>