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3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479-68DC-4872-920E-55CA3F39562A}" type="datetimeFigureOut">
              <a:rPr lang="de-DE" smtClean="0"/>
              <a:t>23.05.2018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5EC2E-539C-4EE6-9E2D-B76257FA78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9860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479-68DC-4872-920E-55CA3F39562A}" type="datetimeFigureOut">
              <a:rPr lang="de-DE" smtClean="0"/>
              <a:t>23.05.2018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5EC2E-539C-4EE6-9E2D-B76257FA78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4396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479-68DC-4872-920E-55CA3F39562A}" type="datetimeFigureOut">
              <a:rPr lang="de-DE" smtClean="0"/>
              <a:t>23.05.2018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5EC2E-539C-4EE6-9E2D-B76257FA78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6795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479-68DC-4872-920E-55CA3F39562A}" type="datetimeFigureOut">
              <a:rPr lang="de-DE" smtClean="0"/>
              <a:t>23.05.2018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5EC2E-539C-4EE6-9E2D-B76257FA78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2857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479-68DC-4872-920E-55CA3F39562A}" type="datetimeFigureOut">
              <a:rPr lang="de-DE" smtClean="0"/>
              <a:t>23.05.2018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5EC2E-539C-4EE6-9E2D-B76257FA78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2330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479-68DC-4872-920E-55CA3F39562A}" type="datetimeFigureOut">
              <a:rPr lang="de-DE" smtClean="0"/>
              <a:t>23.05.2018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5EC2E-539C-4EE6-9E2D-B76257FA78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9713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479-68DC-4872-920E-55CA3F39562A}" type="datetimeFigureOut">
              <a:rPr lang="de-DE" smtClean="0"/>
              <a:t>23.05.2018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5EC2E-539C-4EE6-9E2D-B76257FA78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0752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479-68DC-4872-920E-55CA3F39562A}" type="datetimeFigureOut">
              <a:rPr lang="de-DE" smtClean="0"/>
              <a:t>23.05.2018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5EC2E-539C-4EE6-9E2D-B76257FA78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6198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479-68DC-4872-920E-55CA3F39562A}" type="datetimeFigureOut">
              <a:rPr lang="de-DE" smtClean="0"/>
              <a:t>23.05.2018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5EC2E-539C-4EE6-9E2D-B76257FA78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719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479-68DC-4872-920E-55CA3F39562A}" type="datetimeFigureOut">
              <a:rPr lang="de-DE" smtClean="0"/>
              <a:t>23.05.2018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5EC2E-539C-4EE6-9E2D-B76257FA78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8846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479-68DC-4872-920E-55CA3F39562A}" type="datetimeFigureOut">
              <a:rPr lang="de-DE" smtClean="0"/>
              <a:t>23.05.2018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5EC2E-539C-4EE6-9E2D-B76257FA78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0651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29479-68DC-4872-920E-55CA3F39562A}" type="datetimeFigureOut">
              <a:rPr lang="de-DE" smtClean="0"/>
              <a:t>23.05.2018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5EC2E-539C-4EE6-9E2D-B76257FA78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2704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0"/>
            <a:ext cx="3290277" cy="609600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pPr algn="l"/>
            <a:r>
              <a:rPr lang="de-DE" sz="4000" b="1" dirty="0" smtClean="0"/>
              <a:t>Kinetik</a:t>
            </a:r>
            <a:endParaRPr lang="de-DE" sz="40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feld 3"/>
              <p:cNvSpPr txBox="1"/>
              <p:nvPr/>
            </p:nvSpPr>
            <p:spPr>
              <a:xfrm>
                <a:off x="0" y="3173102"/>
                <a:ext cx="5439511" cy="348557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de-DE" b="1" u="sng" dirty="0" smtClean="0"/>
                  <a:t>Reaktionen mit Zwischenschritten:</a:t>
                </a:r>
                <a:endParaRPr lang="de-DE" b="1" u="sng" dirty="0" smtClean="0"/>
              </a:p>
              <a:p>
                <a:r>
                  <a:rPr lang="de-DE" b="1" dirty="0" smtClean="0"/>
                  <a:t>(i) Lindemann:	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de-DE" b="1" dirty="0" smtClean="0"/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</m:num>
                      <m:den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de-DE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de-DE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</m:e>
                      <m:sup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, 1≤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</m:t>
                    </m:r>
                  </m:oMath>
                </a14:m>
                <a:endParaRPr lang="de-DE" i="1" dirty="0" smtClean="0"/>
              </a:p>
              <a:p>
                <a:r>
                  <a:rPr lang="de-DE" i="1" dirty="0" smtClean="0"/>
                  <a:t>    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⇌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de-DE" i="1" dirty="0" smtClean="0"/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i="1">
                            <a:latin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</m:num>
                      <m:den>
                        <m:r>
                          <a:rPr lang="de-DE" i="1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de-DE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sSup>
                          <m:sSupPr>
                            <m:ctrlP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𝐴</m:t>
                            </m:r>
                          </m:e>
                          <m:sup>
                            <m: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sub>
                    </m:sSub>
                  </m:oMath>
                </a14:m>
                <a:endParaRPr lang="de-DE" i="1" dirty="0" smtClean="0"/>
              </a:p>
              <a:p>
                <a:r>
                  <a:rPr lang="de-DE" i="1" dirty="0"/>
                  <a:t> </a:t>
                </a:r>
                <a:r>
                  <a:rPr lang="de-DE" i="1" dirty="0" smtClean="0"/>
                  <a:t>    </a:t>
                </a:r>
                <a:r>
                  <a:rPr lang="de-DE" dirty="0" err="1" smtClean="0"/>
                  <a:t>Stationaritätsansatz</a:t>
                </a:r>
                <a:r>
                  <a:rPr lang="de-DE" dirty="0" smtClean="0"/>
                  <a:t>:</a:t>
                </a:r>
              </a:p>
              <a:p>
                <a:r>
                  <a:rPr lang="de-DE" i="1" dirty="0" smtClean="0"/>
                  <a:t>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i="1">
                            <a:latin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sSup>
                              <m:sSupPr>
                                <m:ctrlPr>
                                  <a:rPr lang="de-DE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p>
                                <m:r>
                                  <a:rPr lang="de-DE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∗</m:t>
                                </m:r>
                              </m:sup>
                            </m:sSup>
                          </m:sub>
                        </m:sSub>
                      </m:num>
                      <m:den>
                        <m:r>
                          <a:rPr lang="de-DE" i="1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de-DE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de-DE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</m:e>
                      <m:sup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sSup>
                          <m:sSupPr>
                            <m:ctrlP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𝐴</m:t>
                            </m:r>
                          </m:e>
                          <m:sup>
                            <m: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sSup>
                          <m:sSupPr>
                            <m:ctrlP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𝐴</m:t>
                            </m:r>
                          </m:e>
                          <m:sup>
                            <m: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endParaRPr lang="de-DE" b="1" dirty="0" smtClean="0"/>
              </a:p>
              <a:p>
                <a:endParaRPr lang="de-DE" dirty="0" smtClean="0"/>
              </a:p>
              <a:p>
                <a:r>
                  <a:rPr lang="de-DE" b="1" dirty="0" smtClean="0"/>
                  <a:t>(</a:t>
                </a:r>
                <a:r>
                  <a:rPr lang="de-DE" b="1" dirty="0" smtClean="0"/>
                  <a:t>ii) </a:t>
                </a:r>
                <a:r>
                  <a:rPr lang="de-DE" b="1" dirty="0" smtClean="0"/>
                  <a:t>Michaelis-</a:t>
                </a:r>
                <a:r>
                  <a:rPr lang="de-DE" b="1" dirty="0" err="1" smtClean="0"/>
                  <a:t>Menten</a:t>
                </a:r>
                <a:r>
                  <a:rPr lang="de-DE" b="1" dirty="0" smtClean="0"/>
                  <a:t>:</a:t>
                </a:r>
              </a:p>
              <a:p>
                <a:r>
                  <a:rPr lang="de-DE" dirty="0" smtClean="0"/>
                  <a:t>     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⇌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𝐸𝑆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de-DE" dirty="0" smtClean="0"/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i="1">
                            <a:latin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b>
                        </m:sSub>
                      </m:num>
                      <m:den>
                        <m:r>
                          <a:rPr lang="de-DE" i="1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de-DE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𝐸𝑆</m:t>
                        </m:r>
                      </m:sub>
                    </m:sSub>
                  </m:oMath>
                </a14:m>
                <a:endParaRPr lang="de-DE" dirty="0" smtClean="0"/>
              </a:p>
              <a:p>
                <a:r>
                  <a:rPr lang="de-DE" dirty="0" smtClean="0"/>
                  <a:t>     </a:t>
                </a:r>
                <a:r>
                  <a:rPr lang="de-DE" dirty="0" err="1" smtClean="0"/>
                  <a:t>Stationaritätsansatz</a:t>
                </a:r>
                <a:r>
                  <a:rPr lang="de-DE" dirty="0"/>
                  <a:t>:</a:t>
                </a:r>
              </a:p>
              <a:p>
                <a:r>
                  <a:rPr lang="de-DE" i="1" dirty="0"/>
                  <a:t>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i="1">
                            <a:latin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𝐸𝑆</m:t>
                            </m:r>
                          </m:sub>
                        </m:sSub>
                      </m:num>
                      <m:den>
                        <m:r>
                          <a:rPr lang="de-DE" i="1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de-DE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</m:t>
                        </m:r>
                      </m:sub>
                    </m:sSub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sub>
                    </m:sSub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𝐸𝑆</m:t>
                        </m:r>
                      </m:sub>
                    </m:sSub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𝐸𝑆</m:t>
                        </m:r>
                      </m:sub>
                    </m:sSub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endParaRPr lang="de-DE" b="1" dirty="0"/>
              </a:p>
            </p:txBody>
          </p:sp>
        </mc:Choice>
        <mc:Fallback>
          <p:sp>
            <p:nvSpPr>
              <p:cNvPr id="4" name="Textfeld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173102"/>
                <a:ext cx="5439511" cy="3485570"/>
              </a:xfrm>
              <a:prstGeom prst="rect">
                <a:avLst/>
              </a:prstGeom>
              <a:blipFill>
                <a:blip r:embed="rId2"/>
                <a:stretch>
                  <a:fillRect l="-897" t="-105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feld 4"/>
              <p:cNvSpPr txBox="1"/>
              <p:nvPr/>
            </p:nvSpPr>
            <p:spPr>
              <a:xfrm>
                <a:off x="0" y="812801"/>
                <a:ext cx="4415692" cy="2034852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de-DE" b="1" u="sng" dirty="0" smtClean="0"/>
                  <a:t>Elementarreaktionen:</a:t>
                </a:r>
                <a:r>
                  <a:rPr lang="de-DE" dirty="0" smtClean="0"/>
                  <a:t>	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oMath>
                </a14:m>
                <a:endParaRPr lang="de-DE" b="1" u="sng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D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num>
                        <m:den>
                          <m:r>
                            <a:rPr lang="de-D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de-D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de-DE" dirty="0" smtClean="0"/>
              </a:p>
              <a:p>
                <a:pPr/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de-DE" dirty="0" smtClean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de-DE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,0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</m:oMath>
                </a14:m>
                <a:endParaRPr lang="de-DE" dirty="0" smtClean="0"/>
              </a:p>
              <a:p>
                <a:pPr/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de-DE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de-DE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de-DE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,0</m:t>
                        </m:r>
                      </m:sub>
                    </m:sSub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unc>
                      <m:funcPr>
                        <m:ctrlP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exp</m:t>
                        </m:r>
                      </m:fName>
                      <m:e>
                        <m:d>
                          <m:dPr>
                            <m:ctrlP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func>
                  </m:oMath>
                </a14:m>
                <a:r>
                  <a:rPr lang="de-DE" dirty="0" smtClean="0"/>
                  <a:t>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f>
                          <m:fPr>
                            <m:type m:val="lin"/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de-DE" b="0" i="0" smtClean="0"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func>
                      </m:num>
                      <m:den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den>
                    </m:f>
                  </m:oMath>
                </a14:m>
                <a:endParaRPr lang="de-DE" dirty="0" smtClean="0"/>
              </a:p>
              <a:p>
                <a:pPr/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de-DE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de-DE" dirty="0"/>
                  <a:t>	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</m:den>
                    </m:f>
                    <m:r>
                      <a:rPr lang="de-DE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,0</m:t>
                            </m:r>
                          </m:sub>
                        </m:sSub>
                      </m:den>
                    </m:f>
                    <m:r>
                      <a:rPr lang="de-DE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</m:oMath>
                </a14:m>
                <a:endParaRPr lang="de-DE" dirty="0"/>
              </a:p>
            </p:txBody>
          </p:sp>
        </mc:Choice>
        <mc:Fallback>
          <p:sp>
            <p:nvSpPr>
              <p:cNvPr id="5" name="Textfeld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812801"/>
                <a:ext cx="4415692" cy="2034852"/>
              </a:xfrm>
              <a:prstGeom prst="rect">
                <a:avLst/>
              </a:prstGeom>
              <a:blipFill>
                <a:blip r:embed="rId3"/>
                <a:stretch>
                  <a:fillRect l="-1105" t="-149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feld 5"/>
              <p:cNvSpPr txBox="1"/>
              <p:nvPr/>
            </p:nvSpPr>
            <p:spPr>
              <a:xfrm>
                <a:off x="5681788" y="812801"/>
                <a:ext cx="6541474" cy="2781082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de-DE" b="1" u="sng" dirty="0" smtClean="0"/>
                  <a:t>Bimolekulare Reaktionen:</a:t>
                </a:r>
                <a:r>
                  <a:rPr lang="de-DE" dirty="0" smtClean="0"/>
                  <a:t>		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</m:oMath>
                </a14:m>
                <a:endParaRPr lang="de-DE" b="0" dirty="0" smtClean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  <m:r>
                        <a:rPr lang="de-D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</m:num>
                        <m:den>
                          <m:r>
                            <a:rPr lang="de-D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de-D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D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sub>
                          </m:sSub>
                        </m:num>
                        <m:den>
                          <m:r>
                            <a:rPr lang="de-D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de-D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de-D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de-D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D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de-D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D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,0</m:t>
                              </m:r>
                            </m:sub>
                          </m:sSub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sub>
                          </m:sSub>
                        </m:e>
                      </m:d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,0</m:t>
                              </m:r>
                            </m:sub>
                          </m:sSub>
                          <m:r>
                            <a:rPr lang="de-D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de-DE" b="1" dirty="0" smtClean="0"/>
              </a:p>
              <a:p>
                <a:pPr/>
                <a:endParaRPr lang="de-DE" b="1" dirty="0" smtClean="0"/>
              </a:p>
              <a:p>
                <a:pPr marL="400050" indent="-400050">
                  <a:buAutoNum type="romanLcParenBoth"/>
                </a:pPr>
                <a:r>
                  <a:rPr lang="de-DE" dirty="0" smtClean="0"/>
                  <a:t>exakt:	Partialbruchzerlegung</a:t>
                </a:r>
              </a:p>
              <a:p>
                <a:pPr marL="400050" indent="-400050">
                  <a:buAutoNum type="romanLcParenBoth"/>
                </a:pPr>
                <a:r>
                  <a:rPr lang="de-DE" dirty="0" smtClean="0"/>
                  <a:t>1.Näherung: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,0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,0</m:t>
                        </m:r>
                      </m:sub>
                    </m:sSub>
                  </m:oMath>
                </a14:m>
                <a:r>
                  <a:rPr lang="de-DE" dirty="0" smtClean="0"/>
                  <a:t>   =&gt;	</a:t>
                </a:r>
                <a:r>
                  <a:rPr lang="de-DE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sub>
                        </m:sSub>
                      </m:num>
                      <m:den>
                        <m:d>
                          <m:dPr>
                            <m:ctrlP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de-DE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de-DE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,0</m:t>
                                </m:r>
                              </m:sub>
                            </m:sSub>
                            <m: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de-DE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𝐶</m:t>
                                </m:r>
                              </m:sub>
                            </m:sSub>
                          </m:e>
                        </m:d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d>
                          <m:dPr>
                            <m:ctrlP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de-DE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de-DE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,0</m:t>
                                </m:r>
                              </m:sub>
                            </m:sSub>
                            <m: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de-DE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𝐶</m:t>
                                </m:r>
                              </m:sub>
                            </m:sSub>
                          </m:e>
                        </m:d>
                      </m:den>
                    </m:f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𝑘𝑑𝑡</m:t>
                    </m:r>
                  </m:oMath>
                </a14:m>
                <a:endParaRPr lang="de-DE" dirty="0" smtClean="0"/>
              </a:p>
              <a:p>
                <a:pPr marL="400050" indent="-400050">
                  <a:buFontTx/>
                  <a:buAutoNum type="romanLcParenBoth"/>
                </a:pPr>
                <a:r>
                  <a:rPr lang="de-DE" dirty="0" smtClean="0"/>
                  <a:t>2.Näherung: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,0</m:t>
                        </m:r>
                      </m:sub>
                    </m:sSub>
                    <m:r>
                      <a:rPr lang="de-DE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≫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,0</m:t>
                        </m:r>
                      </m:sub>
                    </m:sSub>
                  </m:oMath>
                </a14:m>
                <a:r>
                  <a:rPr lang="de-DE" dirty="0" smtClean="0"/>
                  <a:t>  =&gt;	</a:t>
                </a:r>
                <a:r>
                  <a:rPr lang="de-DE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sub>
                        </m:sSub>
                      </m:num>
                      <m:den>
                        <m:d>
                          <m:dPr>
                            <m:ctrlP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de-DE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de-DE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,0</m:t>
                                </m:r>
                              </m:sub>
                            </m:sSub>
                            <m: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de-DE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𝐶</m:t>
                                </m:r>
                              </m:sub>
                            </m:sSub>
                          </m:e>
                        </m:d>
                      </m:den>
                    </m:f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𝑘𝑑𝑡</m:t>
                    </m:r>
                  </m:oMath>
                </a14:m>
                <a:endParaRPr lang="de-DE" dirty="0"/>
              </a:p>
              <a:p>
                <a:pPr/>
                <a:r>
                  <a:rPr lang="de-DE" dirty="0"/>
                  <a:t> </a:t>
                </a:r>
                <a:r>
                  <a:rPr lang="de-DE" dirty="0" smtClean="0"/>
                  <a:t>       (</a:t>
                </a:r>
                <a:r>
                  <a:rPr lang="de-DE" dirty="0" err="1" smtClean="0"/>
                  <a:t>Solvolyse</a:t>
                </a:r>
                <a:r>
                  <a:rPr lang="de-DE" dirty="0" smtClean="0"/>
                  <a:t>-Reaktionen)	    =&gt;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f>
                          <m:f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de-DE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de-DE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,0</m:t>
                                </m:r>
                              </m:sub>
                            </m:sSub>
                          </m:num>
                          <m:den>
                            <m:d>
                              <m:dPr>
                                <m:ctrlPr>
                                  <a:rPr lang="de-DE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de-DE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de-DE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𝐵</m:t>
                                    </m:r>
                                    <m:r>
                                      <a:rPr lang="de-DE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,0</m:t>
                                    </m:r>
                                  </m:sub>
                                </m:sSub>
                                <m:r>
                                  <a:rPr lang="de-DE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de-DE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de-DE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𝐶</m:t>
                                    </m:r>
                                  </m:sub>
                                </m:sSub>
                              </m:e>
                            </m:d>
                          </m:den>
                        </m:f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func>
                  </m:oMath>
                </a14:m>
                <a:endParaRPr lang="de-DE" dirty="0"/>
              </a:p>
            </p:txBody>
          </p:sp>
        </mc:Choice>
        <mc:Fallback>
          <p:sp>
            <p:nvSpPr>
              <p:cNvPr id="6" name="Textfeld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1788" y="812801"/>
                <a:ext cx="6541474" cy="2781082"/>
              </a:xfrm>
              <a:prstGeom prst="rect">
                <a:avLst/>
              </a:prstGeom>
              <a:blipFill>
                <a:blip r:embed="rId4"/>
                <a:stretch>
                  <a:fillRect l="-746" t="-109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hteck 7"/>
              <p:cNvSpPr/>
              <p:nvPr/>
            </p:nvSpPr>
            <p:spPr>
              <a:xfrm>
                <a:off x="5681788" y="4191375"/>
                <a:ext cx="6361720" cy="1060868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</p:spPr>
            <p:txBody>
              <a:bodyPr wrap="square">
                <a:spAutoFit/>
              </a:bodyPr>
              <a:lstStyle/>
              <a:p>
                <a:r>
                  <a:rPr lang="de-DE" b="1" u="sng" dirty="0" smtClean="0"/>
                  <a:t>Arrhenius-Gleichung:</a:t>
                </a:r>
                <a:endParaRPr lang="de-DE" b="1" u="sng" dirty="0" smtClean="0"/>
              </a:p>
              <a:p>
                <a:pPr/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unc>
                      <m:funcPr>
                        <m:ctrlP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exp</m:t>
                        </m:r>
                      </m:fName>
                      <m:e>
                        <m:d>
                          <m:dPr>
                            <m:ctrlP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de-DE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de-DE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𝐴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𝑅𝑇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de-DE" dirty="0" smtClean="0"/>
                  <a:t>	   ,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de-DE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func>
                    <m:r>
                      <a:rPr lang="de-DE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dirty="0" smtClean="0"/>
                  <a:t> </a:t>
                </a:r>
              </a:p>
              <a:p>
                <a:endParaRPr lang="de-DE" dirty="0" smtClean="0"/>
              </a:p>
            </p:txBody>
          </p:sp>
        </mc:Choice>
        <mc:Fallback>
          <p:sp>
            <p:nvSpPr>
              <p:cNvPr id="8" name="Rechtec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1788" y="4191375"/>
                <a:ext cx="6361720" cy="1060868"/>
              </a:xfrm>
              <a:prstGeom prst="rect">
                <a:avLst/>
              </a:prstGeom>
              <a:blipFill>
                <a:blip r:embed="rId5"/>
                <a:stretch>
                  <a:fillRect l="-766" t="-344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7042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Breitbild</PresentationFormat>
  <Paragraphs>25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Kinetik</vt:lpstr>
    </vt:vector>
  </TitlesOfParts>
  <Company>Johannes Gutenberg-Universität Mainz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Thermodynamik</dc:title>
  <dc:creator>Schärtl, Dr. Wolfgang</dc:creator>
  <cp:lastModifiedBy>Schärtl, Dr. Wolfgang</cp:lastModifiedBy>
  <cp:revision>10</cp:revision>
  <dcterms:created xsi:type="dcterms:W3CDTF">2018-05-16T08:08:44Z</dcterms:created>
  <dcterms:modified xsi:type="dcterms:W3CDTF">2018-05-23T07:54:09Z</dcterms:modified>
</cp:coreProperties>
</file>