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86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39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79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8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3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71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75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19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1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84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65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9479-68DC-4872-920E-55CA3F39562A}" type="datetimeFigureOut">
              <a:rPr lang="de-DE" smtClean="0"/>
              <a:t>16.05.2018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70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3290277" cy="6096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l"/>
            <a:r>
              <a:rPr lang="de-DE" sz="4000" b="1" dirty="0" smtClean="0"/>
              <a:t>Thermodynamik</a:t>
            </a:r>
            <a:endParaRPr lang="de-DE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0" y="2624646"/>
                <a:ext cx="4892493" cy="420217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DE" b="1" u="sng" dirty="0" smtClean="0"/>
                  <a:t>Phasengleichgewichte:</a:t>
                </a:r>
              </a:p>
              <a:p>
                <a:r>
                  <a:rPr lang="de-DE" b="1" dirty="0" smtClean="0"/>
                  <a:t>(i) Reinstoffe:</a:t>
                </a:r>
              </a:p>
              <a:p>
                <a:r>
                  <a:rPr lang="de-DE" dirty="0" smtClean="0"/>
                  <a:t>Ansatz des währenden Gl.: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𝑑𝑝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𝑑𝑝</m:t>
                      </m:r>
                    </m:oMath>
                  </m:oMathPara>
                </a14:m>
                <a:endParaRPr lang="de-DE" dirty="0" smtClean="0"/>
              </a:p>
              <a:p>
                <a:r>
                  <a:rPr lang="de-DE" dirty="0" smtClean="0"/>
                  <a:t>z.B. Dampfdruckkurve (</a:t>
                </a:r>
                <a:r>
                  <a:rPr lang="de-DE" dirty="0" err="1" smtClean="0"/>
                  <a:t>Clausius-Clapeyron</a:t>
                </a:r>
                <a:r>
                  <a:rPr lang="de-DE" dirty="0" smtClean="0"/>
                  <a:t>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𝑡𝑟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de-DE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𝑡𝑟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de-DE" dirty="0" smtClean="0"/>
              </a:p>
              <a:p>
                <a:endParaRPr lang="de-DE" b="1" dirty="0" smtClean="0"/>
              </a:p>
              <a:p>
                <a:r>
                  <a:rPr lang="de-DE" b="1" dirty="0" smtClean="0"/>
                  <a:t>(ii) Mischungen/</a:t>
                </a:r>
                <a:r>
                  <a:rPr lang="de-DE" b="1" dirty="0" err="1" smtClean="0"/>
                  <a:t>kolligative</a:t>
                </a:r>
                <a:r>
                  <a:rPr lang="de-DE" b="1" dirty="0" smtClean="0"/>
                  <a:t> Phänomene:</a:t>
                </a:r>
                <a:endParaRPr lang="de-DE" dirty="0" smtClean="0"/>
              </a:p>
              <a:p>
                <a:r>
                  <a:rPr lang="de-DE" dirty="0" smtClean="0"/>
                  <a:t>Ansatz des stat. Gl., Parameter variabel: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∗,′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∗,′′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de-DE" dirty="0" smtClean="0"/>
              </a:p>
              <a:p>
                <a:r>
                  <a:rPr lang="de-DE" dirty="0" smtClean="0"/>
                  <a:t>z.B. Gefrierpunktserniedrigung: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de-DE" dirty="0" smtClean="0"/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24646"/>
                <a:ext cx="4892493" cy="4202176"/>
              </a:xfrm>
              <a:prstGeom prst="rect">
                <a:avLst/>
              </a:prstGeom>
              <a:blipFill>
                <a:blip r:embed="rId2"/>
                <a:stretch>
                  <a:fillRect l="-996" t="-8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0" y="601785"/>
                <a:ext cx="5723746" cy="202286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DE" b="1" u="sng" dirty="0" smtClean="0"/>
                  <a:t>Zustandsgrößen und Variablen:</a:t>
                </a:r>
              </a:p>
              <a:p>
                <a:r>
                  <a:rPr lang="de-DE" dirty="0" smtClean="0"/>
                  <a:t>Druck, Volumen, Temperatur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de-DE" dirty="0" smtClean="0"/>
                  <a:t>)</a:t>
                </a:r>
              </a:p>
              <a:p>
                <a:r>
                  <a:rPr lang="de-DE" dirty="0" smtClean="0"/>
                  <a:t>Innere Energie, Enthalpie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de-DE" dirty="0" smtClean="0"/>
                  <a:t>)</a:t>
                </a:r>
              </a:p>
              <a:p>
                <a:r>
                  <a:rPr lang="de-DE" dirty="0" smtClean="0"/>
                  <a:t>Entropie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de-DE" dirty="0" smtClean="0"/>
                  <a:t>)</a:t>
                </a:r>
              </a:p>
              <a:p>
                <a:r>
                  <a:rPr lang="de-DE" dirty="0" smtClean="0"/>
                  <a:t>Freie Enthalpie (Gibbs)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de-DE" dirty="0" smtClean="0"/>
                  <a:t>)</a:t>
                </a:r>
              </a:p>
              <a:p>
                <a:r>
                  <a:rPr lang="de-DE" dirty="0" smtClean="0"/>
                  <a:t>Chemisches Potential: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𝐺</m:t>
                                </m:r>
                              </m:num>
                              <m:den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func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1785"/>
                <a:ext cx="5723746" cy="2022861"/>
              </a:xfrm>
              <a:prstGeom prst="rect">
                <a:avLst/>
              </a:prstGeom>
              <a:blipFill>
                <a:blip r:embed="rId3"/>
                <a:stretch>
                  <a:fillRect l="-852" t="-1807" b="-30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5439511" y="115021"/>
                <a:ext cx="6697796" cy="191360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DE" b="1" u="sng" dirty="0" smtClean="0"/>
                  <a:t>Hauptsätze/ Definitionen von Zustandsgrößen:</a:t>
                </a:r>
              </a:p>
              <a:p>
                <a:pPr marL="342900" indent="-342900">
                  <a:buAutoNum type="arabicPeriod"/>
                </a:pPr>
                <a:r>
                  <a:rPr lang="de-DE" dirty="0" smtClean="0"/>
                  <a:t>HS (Energieerhaltung):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↔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𝑑𝑈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de-DE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eriod"/>
                </a:pPr>
                <a:r>
                  <a:rPr lang="de-DE" dirty="0" smtClean="0"/>
                  <a:t>HS (Entropie, Irreversibilität):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≧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de-DE" dirty="0" smtClean="0"/>
                  <a:t> ,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𝑟𝑒𝑣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de-DE" dirty="0" smtClean="0"/>
              </a:p>
              <a:p>
                <a:r>
                  <a:rPr lang="de-DE" dirty="0" smtClean="0"/>
                  <a:t>Bedeutung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de-DE" dirty="0" smtClean="0"/>
                  <a:t>:	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de-DE" dirty="0" smtClean="0"/>
              </a:p>
              <a:p>
                <a:r>
                  <a:rPr lang="de-DE" dirty="0" smtClean="0"/>
                  <a:t>Bedeutung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de-DE" dirty="0" smtClean="0"/>
                  <a:t>:	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de-DE" dirty="0" smtClean="0"/>
              </a:p>
              <a:p>
                <a:r>
                  <a:rPr lang="de-DE" dirty="0" smtClean="0"/>
                  <a:t>Bedeutung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de-DE" dirty="0" smtClean="0"/>
                  <a:t>:	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𝑑𝑉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</m:sSub>
                  </m:oMath>
                </a14:m>
                <a:r>
                  <a:rPr lang="de-DE" dirty="0" smtClean="0"/>
                  <a:t> , z.B.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dirty="0" smtClean="0"/>
                  <a:t>-z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de-DE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𝐸𝑀𝐾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11" y="115021"/>
                <a:ext cx="6697796" cy="1913601"/>
              </a:xfrm>
              <a:prstGeom prst="rect">
                <a:avLst/>
              </a:prstGeom>
              <a:blipFill>
                <a:blip r:embed="rId4"/>
                <a:stretch>
                  <a:fillRect l="-728" t="-1911" b="-31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4892493" y="2385384"/>
                <a:ext cx="6096000" cy="175432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>
                <a:spAutoFit/>
              </a:bodyPr>
              <a:lstStyle/>
              <a:p>
                <a:r>
                  <a:rPr lang="de-DE" b="1" u="sng" dirty="0" smtClean="0"/>
                  <a:t>Phasengleichgewichte:</a:t>
                </a:r>
              </a:p>
              <a:p>
                <a:r>
                  <a:rPr lang="de-DE" b="1" dirty="0" smtClean="0"/>
                  <a:t>(iii) Mischungen/Schmelz- und Siedediagramme:</a:t>
                </a:r>
                <a:endParaRPr lang="de-DE" dirty="0" smtClean="0"/>
              </a:p>
              <a:p>
                <a:r>
                  <a:rPr lang="de-DE" dirty="0" smtClean="0"/>
                  <a:t>a) Ideale Mischungen, isothermes Siedediagramm</a:t>
                </a:r>
              </a:p>
              <a:p>
                <a:r>
                  <a:rPr lang="de-DE" dirty="0" smtClean="0"/>
                  <a:t>    Ansatz: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′=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′′</m:t>
                    </m:r>
                  </m:oMath>
                </a14:m>
                <a:r>
                  <a:rPr lang="de-DE" dirty="0" smtClean="0"/>
                  <a:t> 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′=</m:t>
                    </m:r>
                    <m:sSub>
                      <m:sSub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dirty="0" smtClean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′′=</m:t>
                    </m:r>
                  </m:oMath>
                </a14:m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′′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 smtClean="0"/>
              </a:p>
              <a:p>
                <a:r>
                  <a:rPr lang="de-DE" dirty="0" smtClean="0"/>
                  <a:t>b) Nicht-ideale Mischungen, Schmelz- und Siedediagramme</a:t>
                </a:r>
              </a:p>
              <a:p>
                <a:r>
                  <a:rPr lang="de-DE" dirty="0"/>
                  <a:t> </a:t>
                </a:r>
                <a:r>
                  <a:rPr lang="de-DE" dirty="0" smtClean="0"/>
                  <a:t>   Azeotrop, Eutektikum (</a:t>
                </a:r>
                <a:r>
                  <a:rPr lang="de-DE" dirty="0" err="1" smtClean="0"/>
                  <a:t>s.a.Gefrierpunktserniedrigung</a:t>
                </a:r>
                <a:r>
                  <a:rPr lang="de-DE" dirty="0" smtClean="0"/>
                  <a:t>)</a:t>
                </a:r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493" y="2385384"/>
                <a:ext cx="6096000" cy="1754326"/>
              </a:xfrm>
              <a:prstGeom prst="rect">
                <a:avLst/>
              </a:prstGeom>
              <a:blipFill>
                <a:blip r:embed="rId5"/>
                <a:stretch>
                  <a:fillRect l="-900" t="-1736" b="-45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5439511" y="4315753"/>
                <a:ext cx="5526962" cy="206537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de-DE" b="1" u="sng" dirty="0" smtClean="0"/>
                  <a:t>Chemisches Gleichgewicht: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 smtClean="0"/>
                  <a:t> , Ansatz: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de-DE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𝑅𝑇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𝑅𝑇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de-DE" dirty="0" smtClean="0"/>
              </a:p>
              <a:p>
                <a:r>
                  <a:rPr lang="de-DE" dirty="0" err="1" smtClean="0"/>
                  <a:t>Temperaturabh</a:t>
                </a:r>
                <a:r>
                  <a:rPr lang="de-DE" dirty="0" smtClean="0"/>
                  <a:t>., Prinzip von Le-</a:t>
                </a:r>
                <a:r>
                  <a:rPr lang="de-DE" dirty="0" err="1" smtClean="0"/>
                  <a:t>Chatelier</a:t>
                </a:r>
                <a:r>
                  <a:rPr lang="de-DE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func>
                                <m:func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de-DE" b="0" i="0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𝑑𝑇</m:t>
                              </m:r>
                            </m:den>
                          </m:f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 smtClean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11" y="4315753"/>
                <a:ext cx="5526962" cy="2065374"/>
              </a:xfrm>
              <a:prstGeom prst="rect">
                <a:avLst/>
              </a:prstGeom>
              <a:blipFill>
                <a:blip r:embed="rId6"/>
                <a:stretch>
                  <a:fillRect l="-882" t="-17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042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Breitbild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Thermodynamik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Thermodynamik</dc:title>
  <dc:creator>Schärtl, Dr. Wolfgang</dc:creator>
  <cp:lastModifiedBy>Schärtl, Dr. Wolfgang</cp:lastModifiedBy>
  <cp:revision>6</cp:revision>
  <dcterms:created xsi:type="dcterms:W3CDTF">2018-05-16T08:08:44Z</dcterms:created>
  <dcterms:modified xsi:type="dcterms:W3CDTF">2018-05-16T09:06:26Z</dcterms:modified>
</cp:coreProperties>
</file>