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479-68DC-4872-920E-55CA3F39562A}" type="datetimeFigureOut">
              <a:rPr lang="de-DE" smtClean="0"/>
              <a:t>16.05.2018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5EC2E-539C-4EE6-9E2D-B76257FA78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9860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479-68DC-4872-920E-55CA3F39562A}" type="datetimeFigureOut">
              <a:rPr lang="de-DE" smtClean="0"/>
              <a:t>16.05.2018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5EC2E-539C-4EE6-9E2D-B76257FA78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4396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479-68DC-4872-920E-55CA3F39562A}" type="datetimeFigureOut">
              <a:rPr lang="de-DE" smtClean="0"/>
              <a:t>16.05.2018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5EC2E-539C-4EE6-9E2D-B76257FA78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6795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479-68DC-4872-920E-55CA3F39562A}" type="datetimeFigureOut">
              <a:rPr lang="de-DE" smtClean="0"/>
              <a:t>16.05.2018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5EC2E-539C-4EE6-9E2D-B76257FA78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2857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479-68DC-4872-920E-55CA3F39562A}" type="datetimeFigureOut">
              <a:rPr lang="de-DE" smtClean="0"/>
              <a:t>16.05.2018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5EC2E-539C-4EE6-9E2D-B76257FA78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2330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479-68DC-4872-920E-55CA3F39562A}" type="datetimeFigureOut">
              <a:rPr lang="de-DE" smtClean="0"/>
              <a:t>16.05.2018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5EC2E-539C-4EE6-9E2D-B76257FA78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9713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479-68DC-4872-920E-55CA3F39562A}" type="datetimeFigureOut">
              <a:rPr lang="de-DE" smtClean="0"/>
              <a:t>16.05.2018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5EC2E-539C-4EE6-9E2D-B76257FA78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0752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479-68DC-4872-920E-55CA3F39562A}" type="datetimeFigureOut">
              <a:rPr lang="de-DE" smtClean="0"/>
              <a:t>16.05.2018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5EC2E-539C-4EE6-9E2D-B76257FA78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6198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479-68DC-4872-920E-55CA3F39562A}" type="datetimeFigureOut">
              <a:rPr lang="de-DE" smtClean="0"/>
              <a:t>16.05.2018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5EC2E-539C-4EE6-9E2D-B76257FA78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719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479-68DC-4872-920E-55CA3F39562A}" type="datetimeFigureOut">
              <a:rPr lang="de-DE" smtClean="0"/>
              <a:t>16.05.2018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5EC2E-539C-4EE6-9E2D-B76257FA78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8846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479-68DC-4872-920E-55CA3F39562A}" type="datetimeFigureOut">
              <a:rPr lang="de-DE" smtClean="0"/>
              <a:t>16.05.2018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5EC2E-539C-4EE6-9E2D-B76257FA78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0651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29479-68DC-4872-920E-55CA3F39562A}" type="datetimeFigureOut">
              <a:rPr lang="de-DE" smtClean="0"/>
              <a:t>16.05.2018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5EC2E-539C-4EE6-9E2D-B76257FA78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2704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0"/>
            <a:ext cx="3290277" cy="609600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 algn="l"/>
            <a:r>
              <a:rPr lang="de-DE" sz="4000" b="1" dirty="0" smtClean="0"/>
              <a:t>Thermodynamik</a:t>
            </a:r>
            <a:endParaRPr lang="de-DE" sz="40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feld 3"/>
              <p:cNvSpPr txBox="1"/>
              <p:nvPr/>
            </p:nvSpPr>
            <p:spPr>
              <a:xfrm>
                <a:off x="0" y="2624646"/>
                <a:ext cx="4892493" cy="4202176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de-DE" b="1" u="sng" dirty="0" smtClean="0"/>
                  <a:t>Phasengleichgewichte:</a:t>
                </a:r>
              </a:p>
              <a:p>
                <a:r>
                  <a:rPr lang="de-DE" b="1" dirty="0" smtClean="0"/>
                  <a:t>(i) Reinstoffe:</a:t>
                </a:r>
              </a:p>
              <a:p>
                <a:r>
                  <a:rPr lang="de-DE" dirty="0" smtClean="0"/>
                  <a:t>Ansatz des währenden Gl.: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𝑑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𝑑𝑇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𝑑𝑝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𝑑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𝑑𝑇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𝑑𝑝</m:t>
                      </m:r>
                    </m:oMath>
                  </m:oMathPara>
                </a14:m>
                <a:endParaRPr lang="de-DE" dirty="0" smtClean="0"/>
              </a:p>
              <a:p>
                <a:r>
                  <a:rPr lang="de-DE" dirty="0" smtClean="0"/>
                  <a:t>z.B. Dampfdruckkurve (</a:t>
                </a:r>
                <a:r>
                  <a:rPr lang="de-DE" dirty="0" err="1" smtClean="0"/>
                  <a:t>Clausius-Clapeyron</a:t>
                </a:r>
                <a:r>
                  <a:rPr lang="de-DE" dirty="0" smtClean="0"/>
                  <a:t>):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sub>
                          </m:s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DE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𝑡𝑟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de-DE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de-DE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𝑡𝑟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de-DE" dirty="0" smtClean="0"/>
              </a:p>
              <a:p>
                <a:endParaRPr lang="de-DE" b="1" dirty="0" smtClean="0"/>
              </a:p>
              <a:p>
                <a:r>
                  <a:rPr lang="de-DE" b="1" dirty="0" smtClean="0"/>
                  <a:t>(ii) Mischungen/</a:t>
                </a:r>
                <a:r>
                  <a:rPr lang="de-DE" b="1" dirty="0" err="1" smtClean="0"/>
                  <a:t>kolligative</a:t>
                </a:r>
                <a:r>
                  <a:rPr lang="de-DE" b="1" dirty="0" smtClean="0"/>
                  <a:t> Phänomene:</a:t>
                </a:r>
                <a:endParaRPr lang="de-DE" dirty="0" smtClean="0"/>
              </a:p>
              <a:p>
                <a:r>
                  <a:rPr lang="de-DE" dirty="0" smtClean="0"/>
                  <a:t>Ansatz des stat. Gl., Parameter variabel: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de-DE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∗,′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de-DE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∗,′′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𝑅𝑇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unc>
                        <m:func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sSup>
                            <m:sSup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′′</m:t>
                              </m:r>
                            </m:sup>
                          </m:sSup>
                        </m:e>
                      </m:func>
                    </m:oMath>
                  </m:oMathPara>
                </a14:m>
                <a:endParaRPr lang="de-DE" dirty="0" smtClean="0"/>
              </a:p>
              <a:p>
                <a:r>
                  <a:rPr lang="de-DE" dirty="0" smtClean="0"/>
                  <a:t>z.B. Gefrierpunktserniedrigung: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sSub>
                            <m:sSub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DE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de-DE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𝐴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a:rPr lang="de-DE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sSup>
                            <m:sSup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′′</m:t>
                              </m:r>
                            </m:sup>
                          </m:sSup>
                        </m:e>
                      </m:func>
                    </m:oMath>
                  </m:oMathPara>
                </a14:m>
                <a:endParaRPr lang="de-DE" dirty="0" smtClean="0"/>
              </a:p>
            </p:txBody>
          </p:sp>
        </mc:Choice>
        <mc:Fallback>
          <p:sp>
            <p:nvSpPr>
              <p:cNvPr id="4" name="Textfeld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624646"/>
                <a:ext cx="4892493" cy="4202176"/>
              </a:xfrm>
              <a:prstGeom prst="rect">
                <a:avLst/>
              </a:prstGeom>
              <a:blipFill>
                <a:blip r:embed="rId2"/>
                <a:stretch>
                  <a:fillRect l="-996" t="-87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/>
              <p:cNvSpPr txBox="1"/>
              <p:nvPr/>
            </p:nvSpPr>
            <p:spPr>
              <a:xfrm>
                <a:off x="0" y="601785"/>
                <a:ext cx="5723746" cy="2022861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de-DE" b="1" u="sng" dirty="0" smtClean="0"/>
                  <a:t>Zustandsgrößen und Variablen:</a:t>
                </a:r>
              </a:p>
              <a:p>
                <a:r>
                  <a:rPr lang="de-DE" dirty="0" smtClean="0"/>
                  <a:t>Druck, Volumen, Temperatur (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de-DE" dirty="0" smtClean="0"/>
                  <a:t>)</a:t>
                </a:r>
              </a:p>
              <a:p>
                <a:r>
                  <a:rPr lang="de-DE" dirty="0" smtClean="0"/>
                  <a:t>Innere Energie, Enthalpie (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de-DE" dirty="0" smtClean="0"/>
                  <a:t>)</a:t>
                </a:r>
              </a:p>
              <a:p>
                <a:r>
                  <a:rPr lang="de-DE" dirty="0" smtClean="0"/>
                  <a:t>Entropie (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de-DE" dirty="0" smtClean="0"/>
                  <a:t>)</a:t>
                </a:r>
              </a:p>
              <a:p>
                <a:r>
                  <a:rPr lang="de-DE" dirty="0" smtClean="0"/>
                  <a:t>Freie Enthalpie (Gibbs) (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de-DE" dirty="0" smtClean="0"/>
                  <a:t>)</a:t>
                </a:r>
              </a:p>
              <a:p>
                <a:r>
                  <a:rPr lang="de-DE" dirty="0" smtClean="0"/>
                  <a:t>Chemisches Potential: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DE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𝐺</m:t>
                                </m:r>
                              </m:num>
                              <m:den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𝜕</m:t>
                                </m:r>
                                <m:sSub>
                                  <m:sSubPr>
                                    <m:ctrlPr>
                                      <a:rPr lang="de-DE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  <m:sup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𝑅𝑇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unc>
                      <m:funcPr>
                        <m:ctrl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func>
                  </m:oMath>
                </a14:m>
                <a:endParaRPr lang="de-DE" dirty="0"/>
              </a:p>
            </p:txBody>
          </p:sp>
        </mc:Choice>
        <mc:Fallback xmlns=""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01785"/>
                <a:ext cx="5723746" cy="2022861"/>
              </a:xfrm>
              <a:prstGeom prst="rect">
                <a:avLst/>
              </a:prstGeom>
              <a:blipFill>
                <a:blip r:embed="rId3"/>
                <a:stretch>
                  <a:fillRect l="-852" t="-1807" b="-30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/>
              <p:cNvSpPr txBox="1"/>
              <p:nvPr/>
            </p:nvSpPr>
            <p:spPr>
              <a:xfrm>
                <a:off x="5439511" y="115021"/>
                <a:ext cx="6697796" cy="1913601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de-DE" b="1" u="sng" dirty="0" smtClean="0"/>
                  <a:t>Hauptsätze/ Definitionen von Zustandsgrößen:</a:t>
                </a:r>
              </a:p>
              <a:p>
                <a:pPr marL="342900" indent="-342900">
                  <a:buAutoNum type="arabicPeriod"/>
                </a:pPr>
                <a:r>
                  <a:rPr lang="de-DE" dirty="0" smtClean="0"/>
                  <a:t>HS (Energieerhaltung): 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𝑈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𝑄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↔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𝑑𝑈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𝑄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</m:t>
                    </m:r>
                  </m:oMath>
                </a14:m>
                <a:endParaRPr lang="de-DE" b="0" dirty="0" smtClean="0">
                  <a:ea typeface="Cambria Math" panose="02040503050406030204" pitchFamily="18" charset="0"/>
                </a:endParaRPr>
              </a:p>
              <a:p>
                <a:pPr marL="342900" indent="-342900">
                  <a:buAutoNum type="arabicPeriod"/>
                </a:pPr>
                <a:r>
                  <a:rPr lang="de-DE" dirty="0" smtClean="0"/>
                  <a:t>HS (Entropie, Irreversibilität): 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≧</m:t>
                    </m:r>
                    <m:f>
                      <m:fPr>
                        <m:ctrl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</m:num>
                      <m:den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den>
                    </m:f>
                  </m:oMath>
                </a14:m>
                <a:r>
                  <a:rPr lang="de-DE" dirty="0" smtClean="0"/>
                  <a:t> , 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𝑟𝑒𝑣</m:t>
                            </m:r>
                          </m:sub>
                        </m:sSub>
                      </m:num>
                      <m:den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den>
                    </m:f>
                  </m:oMath>
                </a14:m>
                <a:endParaRPr lang="de-DE" dirty="0" smtClean="0"/>
              </a:p>
              <a:p>
                <a:r>
                  <a:rPr lang="de-DE" dirty="0" smtClean="0"/>
                  <a:t>Bedeutung von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de-DE" dirty="0" smtClean="0"/>
                  <a:t>:	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∙∆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</m:oMath>
                </a14:m>
                <a:endParaRPr lang="de-DE" dirty="0" smtClean="0"/>
              </a:p>
              <a:p>
                <a:r>
                  <a:rPr lang="de-DE" dirty="0" smtClean="0"/>
                  <a:t>Bedeutung von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de-DE" dirty="0" smtClean="0"/>
                  <a:t>:	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∙∆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</m:oMath>
                </a14:m>
                <a:endParaRPr lang="de-DE" dirty="0" smtClean="0"/>
              </a:p>
              <a:p>
                <a:r>
                  <a:rPr lang="de-DE" dirty="0" smtClean="0"/>
                  <a:t>Bedeutung von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de-DE" dirty="0" smtClean="0"/>
                  <a:t>:	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𝑚𝑎𝑥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𝑑𝑉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=0</m:t>
                        </m:r>
                      </m:sub>
                    </m:sSub>
                  </m:oMath>
                </a14:m>
                <a:r>
                  <a:rPr lang="de-DE" dirty="0" smtClean="0"/>
                  <a:t> , z.B. 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de-DE" dirty="0" smtClean="0"/>
                  <a:t>-z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de-DE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  <m:r>
                      <a:rPr lang="de-DE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de-DE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𝐸𝑀𝐾</m:t>
                        </m:r>
                      </m:e>
                      <m:sub>
                        <m:r>
                          <a:rPr lang="de-DE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</m:oMath>
                </a14:m>
                <a:endParaRPr lang="de-DE" dirty="0"/>
              </a:p>
            </p:txBody>
          </p:sp>
        </mc:Choice>
        <mc:Fallback xmlns=""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9511" y="115021"/>
                <a:ext cx="6697796" cy="1913601"/>
              </a:xfrm>
              <a:prstGeom prst="rect">
                <a:avLst/>
              </a:prstGeom>
              <a:blipFill>
                <a:blip r:embed="rId4"/>
                <a:stretch>
                  <a:fillRect l="-728" t="-1911" b="-31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/>
              <p:cNvSpPr/>
              <p:nvPr/>
            </p:nvSpPr>
            <p:spPr>
              <a:xfrm>
                <a:off x="4892493" y="2385384"/>
                <a:ext cx="6096000" cy="1754326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txBody>
              <a:bodyPr>
                <a:spAutoFit/>
              </a:bodyPr>
              <a:lstStyle/>
              <a:p>
                <a:r>
                  <a:rPr lang="de-DE" b="1" u="sng" dirty="0" smtClean="0"/>
                  <a:t>Phasengleichgewichte:</a:t>
                </a:r>
              </a:p>
              <a:p>
                <a:r>
                  <a:rPr lang="de-DE" b="1" dirty="0" smtClean="0"/>
                  <a:t>(iii) Mischungen/Schmelz- und Siedediagramme:</a:t>
                </a:r>
                <a:endParaRPr lang="de-DE" dirty="0" smtClean="0"/>
              </a:p>
              <a:p>
                <a:r>
                  <a:rPr lang="de-DE" dirty="0" smtClean="0"/>
                  <a:t>a) Ideale Mischungen, isothermes Siedediagramm</a:t>
                </a:r>
              </a:p>
              <a:p>
                <a:r>
                  <a:rPr lang="de-DE" dirty="0" smtClean="0"/>
                  <a:t>    Ansatz: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′=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′′</m:t>
                    </m:r>
                  </m:oMath>
                </a14:m>
                <a:r>
                  <a:rPr lang="de-DE" dirty="0" smtClean="0"/>
                  <a:t> 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′=</m:t>
                    </m:r>
                    <m:sSub>
                      <m:sSubPr>
                        <m:ctrlPr>
                          <a:rPr lang="de-DE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de-DE" b="0" i="1" dirty="0" smtClean="0">
                        <a:latin typeface="Cambria Math" panose="02040503050406030204" pitchFamily="18" charset="0"/>
                      </a:rPr>
                      <m:t>′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</m:e>
                      <m:sup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de-DE" dirty="0" smtClean="0"/>
                  <a:t>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′′=</m:t>
                    </m:r>
                  </m:oMath>
                </a14:m>
                <a:r>
                  <a:rPr lang="de-DE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de-DE" b="0" i="1" dirty="0" smtClean="0">
                        <a:latin typeface="Cambria Math" panose="02040503050406030204" pitchFamily="18" charset="0"/>
                      </a:rPr>
                      <m:t>′′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</m:oMath>
                </a14:m>
                <a:endParaRPr lang="de-DE" dirty="0" smtClean="0"/>
              </a:p>
              <a:p>
                <a:r>
                  <a:rPr lang="de-DE" dirty="0" smtClean="0"/>
                  <a:t>b) Nicht-ideale Mischungen, Schmelz- und Siedediagramme</a:t>
                </a:r>
              </a:p>
              <a:p>
                <a:r>
                  <a:rPr lang="de-DE" dirty="0"/>
                  <a:t> </a:t>
                </a:r>
                <a:r>
                  <a:rPr lang="de-DE" dirty="0" smtClean="0"/>
                  <a:t>   Azeotrop, Eutektikum (</a:t>
                </a:r>
                <a:r>
                  <a:rPr lang="de-DE" dirty="0" err="1" smtClean="0"/>
                  <a:t>s.a.Gefrierpunktserniedrigung</a:t>
                </a:r>
                <a:r>
                  <a:rPr lang="de-DE" dirty="0" smtClean="0"/>
                  <a:t>)</a:t>
                </a:r>
              </a:p>
            </p:txBody>
          </p:sp>
        </mc:Choice>
        <mc:Fallback xmlns="">
          <p:sp>
            <p:nvSpPr>
              <p:cNvPr id="7" name="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2493" y="2385384"/>
                <a:ext cx="6096000" cy="1754326"/>
              </a:xfrm>
              <a:prstGeom prst="rect">
                <a:avLst/>
              </a:prstGeom>
              <a:blipFill>
                <a:blip r:embed="rId5"/>
                <a:stretch>
                  <a:fillRect l="-900" t="-1736" b="-45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/>
              <p:cNvSpPr/>
              <p:nvPr/>
            </p:nvSpPr>
            <p:spPr>
              <a:xfrm>
                <a:off x="5439511" y="4315753"/>
                <a:ext cx="5526962" cy="2065374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r>
                  <a:rPr lang="de-DE" b="1" u="sng" dirty="0" smtClean="0"/>
                  <a:t>Chemisches Gleichgewicht:</a:t>
                </a:r>
              </a:p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⇌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dirty="0" smtClean="0"/>
                  <a:t> , Ansatz: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</m:e>
                      <m:sup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de-DE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</m:e>
                      <m:sup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de-DE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sub>
                          </m:s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sub>
                          </m:s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sub>
                          </m:s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𝑅𝑇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unc>
                        <m:func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sSub>
                            <m:sSub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𝑅𝑇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unc>
                        <m:func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f>
                            <m:f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</m:oMath>
                  </m:oMathPara>
                </a14:m>
                <a:endParaRPr lang="de-DE" dirty="0" smtClean="0"/>
              </a:p>
              <a:p>
                <a:r>
                  <a:rPr lang="de-DE" dirty="0" err="1" smtClean="0"/>
                  <a:t>Temperaturabh</a:t>
                </a:r>
                <a:r>
                  <a:rPr lang="de-DE" dirty="0" smtClean="0"/>
                  <a:t>., Prinzip von Le-</a:t>
                </a:r>
                <a:r>
                  <a:rPr lang="de-DE" dirty="0" err="1" smtClean="0"/>
                  <a:t>Chatelier</a:t>
                </a:r>
                <a:r>
                  <a:rPr lang="de-DE" dirty="0" smtClean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func>
                                <m:funcPr>
                                  <m:ctrlP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de-DE" b="0" i="0" smtClean="0">
                                      <a:latin typeface="Cambria Math" panose="02040503050406030204" pitchFamily="18" charset="0"/>
                                    </a:rPr>
                                    <m:t>ln</m:t>
                                  </m:r>
                                </m:fName>
                                <m:e>
                                  <m:sSub>
                                    <m:sSubPr>
                                      <m:ctrlPr>
                                        <a:rPr lang="de-DE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b="0" i="1" smtClean="0">
                                          <a:latin typeface="Cambria Math" panose="02040503050406030204" pitchFamily="18" charset="0"/>
                                        </a:rPr>
                                        <m:t>𝐾</m:t>
                                      </m:r>
                                    </m:e>
                                    <m:sub>
                                      <m:r>
                                        <a:rPr lang="de-DE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</m:e>
                              </m:func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num>
                            <m:den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𝑑𝑇</m:t>
                              </m:r>
                            </m:den>
                          </m:f>
                        </m:e>
                      </m:d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</m:e>
                                <m:sub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sub>
                              </m:s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sSup>
                            <m:sSup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DE" dirty="0" smtClean="0"/>
              </a:p>
            </p:txBody>
          </p:sp>
        </mc:Choice>
        <mc:Fallback xmlns="">
          <p:sp>
            <p:nvSpPr>
              <p:cNvPr id="8" name="Rechtec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9511" y="4315753"/>
                <a:ext cx="5526962" cy="2065374"/>
              </a:xfrm>
              <a:prstGeom prst="rect">
                <a:avLst/>
              </a:prstGeom>
              <a:blipFill>
                <a:blip r:embed="rId6"/>
                <a:stretch>
                  <a:fillRect l="-882" t="-177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7042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</Words>
  <Application>Microsoft Office PowerPoint</Application>
  <PresentationFormat>Breitbild</PresentationFormat>
  <Paragraphs>36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Thermodynamik</vt:lpstr>
    </vt:vector>
  </TitlesOfParts>
  <Company>Johannes Gutenberg-Universität Mainz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Thermodynamik</dc:title>
  <dc:creator>Schärtl, Dr. Wolfgang</dc:creator>
  <cp:lastModifiedBy>Schärtl, Dr. Wolfgang</cp:lastModifiedBy>
  <cp:revision>6</cp:revision>
  <dcterms:created xsi:type="dcterms:W3CDTF">2018-05-16T08:08:44Z</dcterms:created>
  <dcterms:modified xsi:type="dcterms:W3CDTF">2018-05-16T09:06:26Z</dcterms:modified>
</cp:coreProperties>
</file>