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578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5864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9687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867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4669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126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705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031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6467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575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7502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46642-B74D-4AD0-86E0-ACA66D97BBA2}" type="datetimeFigureOut">
              <a:rPr lang="de-DE" smtClean="0"/>
              <a:t>29.04.2019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30B47-A837-4678-BC34-6B55A31852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145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5970" y="249317"/>
            <a:ext cx="12059137" cy="1325563"/>
          </a:xfrm>
        </p:spPr>
        <p:txBody>
          <a:bodyPr/>
          <a:lstStyle/>
          <a:p>
            <a:r>
              <a:rPr lang="de-DE" b="1" dirty="0" smtClean="0"/>
              <a:t>Vorlesungsinhalte Grundlagen der PC vom 06.05.2019</a:t>
            </a:r>
            <a:endParaRPr lang="de-DE" b="1" dirty="0"/>
          </a:p>
        </p:txBody>
      </p:sp>
      <p:sp>
        <p:nvSpPr>
          <p:cNvPr id="4" name="Textfeld 3"/>
          <p:cNvSpPr txBox="1"/>
          <p:nvPr/>
        </p:nvSpPr>
        <p:spPr>
          <a:xfrm>
            <a:off x="794327" y="2115127"/>
            <a:ext cx="1095415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nachfolgenden Folien bieten Materialien zum Selbststudium.</a:t>
            </a:r>
          </a:p>
          <a:p>
            <a:endParaRPr lang="de-DE" dirty="0" smtClean="0"/>
          </a:p>
          <a:p>
            <a:r>
              <a:rPr lang="de-DE" dirty="0" smtClean="0"/>
              <a:t>Die Lösungen der gestellten Aufgaben bilden die Grundlage für das zugehörige Unterrichtsgespräch am 13.05.2019!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2095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320431" y="171938"/>
            <a:ext cx="30564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Kinetische Gastheorie:</a:t>
            </a:r>
            <a:endParaRPr lang="de-DE" sz="2400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320431" y="898769"/>
            <a:ext cx="5523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Ideale Gasgleichung, makroskopisch, phänomenologisch: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6162431" y="944935"/>
                <a:ext cx="105753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𝑝𝑉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𝑛𝑅𝑇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2431" y="944935"/>
                <a:ext cx="1057534" cy="276999"/>
              </a:xfrm>
              <a:prstGeom prst="rect">
                <a:avLst/>
              </a:prstGeom>
              <a:blipFill>
                <a:blip r:embed="rId2"/>
                <a:stretch>
                  <a:fillRect l="-7514" r="-5202" b="-3555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320431" y="1533267"/>
            <a:ext cx="87900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u="sng" dirty="0" smtClean="0"/>
              <a:t>Molekulares Bild:</a:t>
            </a:r>
            <a:r>
              <a:rPr lang="de-DE" dirty="0" smtClean="0"/>
              <a:t> 	Punktteilchen der Masse m prallen auf Gefäßwand, Druck = Kraft/Fläche,</a:t>
            </a:r>
          </a:p>
          <a:p>
            <a:r>
              <a:rPr lang="de-DE" dirty="0"/>
              <a:t>	</a:t>
            </a:r>
            <a:r>
              <a:rPr lang="de-DE" dirty="0" smtClean="0"/>
              <a:t>	Kraft = Impulsübertrag/Zeitintervall (elastische Stöße)</a:t>
            </a:r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320431" y="3485661"/>
            <a:ext cx="5242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Für den Stoß eines Teilchens mit der Würfelwand  gilt: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5843803" y="3351390"/>
                <a:ext cx="5150513" cy="6183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d>
                            <m:d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∙∆</m:t>
                          </m:r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∙2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f>
                            <m:fPr>
                              <m:type m:val="lin"/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803" y="3351390"/>
                <a:ext cx="5150513" cy="6183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36066" y="2735386"/>
                <a:ext cx="649203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 smtClean="0"/>
                  <a:t>Es befinden sich 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de-DE" dirty="0" smtClean="0"/>
                  <a:t> Gas-Teilchen in einem Würfel der Kantenlänge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66" y="2735386"/>
                <a:ext cx="6492034" cy="369332"/>
              </a:xfrm>
              <a:prstGeom prst="rect">
                <a:avLst/>
              </a:prstGeom>
              <a:blipFill>
                <a:blip r:embed="rId4"/>
                <a:stretch>
                  <a:fillRect l="-751" t="-10000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336066" y="4219198"/>
                <a:ext cx="117272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FF0000"/>
                    </a:solidFill>
                  </a:rPr>
                  <a:t>Aufgabe: Begründen Sie die obigen Ausdrücke für die Impulsänderung (</a:t>
                </a:r>
                <a14:m>
                  <m:oMath xmlns:m="http://schemas.openxmlformats.org/officeDocument/2006/math">
                    <m:r>
                      <a:rPr lang="de-DE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de-DE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∙2</m:t>
                    </m:r>
                    <m:sSub>
                      <m:sSubPr>
                        <m:ctrlPr>
                          <a:rPr lang="de-DE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de-DE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de-DE" b="1" dirty="0" smtClean="0">
                    <a:solidFill>
                      <a:srgbClr val="FF0000"/>
                    </a:solidFill>
                  </a:rPr>
                  <a:t>) und das zugehörige Zeitintervall (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de-DE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de-DE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𝑢</m:t>
                            </m:r>
                          </m:e>
                          <m:sub>
                            <m:r>
                              <a:rPr lang="de-DE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de-DE" b="1" dirty="0" smtClean="0">
                    <a:solidFill>
                      <a:srgbClr val="FF0000"/>
                    </a:solidFill>
                  </a:rPr>
                  <a:t> ) !</a:t>
                </a:r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066" y="4219198"/>
                <a:ext cx="11727249" cy="369332"/>
              </a:xfrm>
              <a:prstGeom prst="rect">
                <a:avLst/>
              </a:prstGeom>
              <a:blipFill>
                <a:blip r:embed="rId5"/>
                <a:stretch>
                  <a:fillRect l="-416" t="-116393" r="-676" b="-17541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/>
          <p:cNvSpPr txBox="1"/>
          <p:nvPr/>
        </p:nvSpPr>
        <p:spPr>
          <a:xfrm>
            <a:off x="355936" y="5259753"/>
            <a:ext cx="3584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Für den Gasdruck gilt entsprechend: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4397878" y="5108139"/>
                <a:ext cx="2987164" cy="5557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nary>
                            <m:naryPr>
                              <m:chr m:val="∑"/>
                              <m:subHide m:val="on"/>
                              <m:supHide m:val="on"/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/>
                            <m:sup/>
                            <m:e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𝐹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begChr m:val="⟨"/>
                              <m:endChr m:val="⟩"/>
                              <m:ctrlPr>
                                <a:rPr lang="de-DE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𝑢</m:t>
                                      </m:r>
                                    </m:e>
                                    <m:sub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𝑥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7878" y="5108139"/>
                <a:ext cx="2987164" cy="5557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hteck 11"/>
              <p:cNvSpPr/>
              <p:nvPr/>
            </p:nvSpPr>
            <p:spPr>
              <a:xfrm>
                <a:off x="355936" y="5906524"/>
                <a:ext cx="75732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Rechteck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936" y="5906524"/>
                <a:ext cx="757322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feld 12"/>
          <p:cNvSpPr txBox="1"/>
          <p:nvPr/>
        </p:nvSpPr>
        <p:spPr>
          <a:xfrm>
            <a:off x="1113258" y="5930976"/>
            <a:ext cx="5187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mittlere quadratische Geschwindigkeit in x-Richtung ,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hteck 13"/>
              <p:cNvSpPr/>
              <p:nvPr/>
            </p:nvSpPr>
            <p:spPr>
              <a:xfrm>
                <a:off x="6642201" y="5930976"/>
                <a:ext cx="42434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4" name="Rechteck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2201" y="5930976"/>
                <a:ext cx="424347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feld 14"/>
          <p:cNvSpPr txBox="1"/>
          <p:nvPr/>
        </p:nvSpPr>
        <p:spPr>
          <a:xfrm>
            <a:off x="7218953" y="5927172"/>
            <a:ext cx="1676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Probenvolumen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97695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523631" y="492369"/>
            <a:ext cx="9196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mittlere quadratische Geschwindigkeit ergibt sich aus der Maxwell-Boltzmann-Verteilung</a:t>
            </a:r>
            <a:endParaRPr lang="de-DE" dirty="0"/>
          </a:p>
        </p:txBody>
      </p:sp>
      <p:sp>
        <p:nvSpPr>
          <p:cNvPr id="3" name="Textfeld 2"/>
          <p:cNvSpPr txBox="1"/>
          <p:nvPr/>
        </p:nvSpPr>
        <p:spPr>
          <a:xfrm>
            <a:off x="523631" y="1258276"/>
            <a:ext cx="1150565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Aufgabe: recherchieren Sie den Formelausdruck für die Maxwell-Boltzmann-Verteilung, und tragen Sie diese graphisch 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für 3 verschiedene Temperaturen auf. Welche anschauliche Bedeutung hat der </a:t>
            </a:r>
            <a:r>
              <a:rPr lang="de-DE" b="1" dirty="0" err="1" smtClean="0">
                <a:solidFill>
                  <a:srgbClr val="FF0000"/>
                </a:solidFill>
              </a:rPr>
              <a:t>Boltzmann‘sche</a:t>
            </a:r>
            <a:r>
              <a:rPr lang="de-DE" b="1" dirty="0" smtClean="0">
                <a:solidFill>
                  <a:srgbClr val="FF0000"/>
                </a:solidFill>
              </a:rPr>
              <a:t> e-Faktor 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(Hinweis: s.a. Arrhenius-Gleichung der Kinetik)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523631" y="2735384"/>
            <a:ext cx="6409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Es ergibt sich aus der Verteilungsfunktion der folgende Mittelwert: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/>
              <p:cNvSpPr txBox="1"/>
              <p:nvPr/>
            </p:nvSpPr>
            <p:spPr>
              <a:xfrm>
                <a:off x="7178431" y="2637303"/>
                <a:ext cx="2291525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⟨"/>
                          <m:endChr m:val="⟩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5" name="Textfeld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8431" y="2637303"/>
                <a:ext cx="2291525" cy="51860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feld 5"/>
          <p:cNvSpPr txBox="1"/>
          <p:nvPr/>
        </p:nvSpPr>
        <p:spPr>
          <a:xfrm>
            <a:off x="523631" y="3426938"/>
            <a:ext cx="9265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Die Boltzmann-Konstante hängt mit der idealen Gaskonstante und der Avogadro-Zahl zusammen: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/>
              <p:cNvSpPr/>
              <p:nvPr/>
            </p:nvSpPr>
            <p:spPr>
              <a:xfrm>
                <a:off x="9720123" y="3283501"/>
                <a:ext cx="1054519" cy="6562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num>
                        <m:den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Rechteck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0123" y="3283501"/>
                <a:ext cx="1054519" cy="65620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523631" y="4165382"/>
            <a:ext cx="5574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Da alle 3 Raumrichtungen gleichberechtigt sind, gilt auch: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/>
              <p:cNvSpPr/>
              <p:nvPr/>
            </p:nvSpPr>
            <p:spPr>
              <a:xfrm>
                <a:off x="6388550" y="4165382"/>
                <a:ext cx="4176721" cy="4097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de-DE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𝑢</m:t>
                              </m:r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⟨"/>
                          <m:endChr m:val="⟩"/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⟨"/>
                          <m:endChr m:val="⟩"/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=3∙</m:t>
                      </m:r>
                      <m:d>
                        <m:dPr>
                          <m:begChr m:val="⟨"/>
                          <m:endChr m:val="⟩"/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9" name="Rechtec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8550" y="4165382"/>
                <a:ext cx="4176721" cy="409728"/>
              </a:xfrm>
              <a:prstGeom prst="rect">
                <a:avLst/>
              </a:prstGeom>
              <a:blipFill>
                <a:blip r:embed="rId4"/>
                <a:stretch>
                  <a:fillRect b="-29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/>
          <p:cNvSpPr txBox="1"/>
          <p:nvPr/>
        </p:nvSpPr>
        <p:spPr>
          <a:xfrm>
            <a:off x="523631" y="5041602"/>
            <a:ext cx="5612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Somit ergibt sich durch Einsetzen die ideale Gasgleichung: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664308" y="5780143"/>
                <a:ext cx="6045116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i="1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DE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begChr m:val="⟨"/>
                          <m:endChr m:val="⟩"/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sSub>
                                <m:sSub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  <m:sub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sub>
                              </m:sSub>
                            </m:e>
                            <m:sup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de-DE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𝑅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de-DE" dirty="0"/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308" y="5780143"/>
                <a:ext cx="6045116" cy="553998"/>
              </a:xfrm>
              <a:prstGeom prst="rect">
                <a:avLst/>
              </a:prstGeom>
              <a:blipFill>
                <a:blip r:embed="rId5"/>
                <a:stretch>
                  <a:fillRect l="-504" t="-2198" r="-30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6054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95569" y="484554"/>
            <a:ext cx="32957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Ergänzende Materialien:</a:t>
            </a:r>
            <a:endParaRPr lang="de-DE" sz="2400" b="1" dirty="0"/>
          </a:p>
        </p:txBody>
      </p:sp>
      <p:sp>
        <p:nvSpPr>
          <p:cNvPr id="3" name="Rechteck 2"/>
          <p:cNvSpPr/>
          <p:nvPr/>
        </p:nvSpPr>
        <p:spPr>
          <a:xfrm>
            <a:off x="695569" y="2032585"/>
            <a:ext cx="49612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https://www.youtube.com/watch?v=3JdsovdyAjo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695569" y="3139970"/>
            <a:ext cx="62649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/>
              <a:t>Youtube</a:t>
            </a:r>
            <a:r>
              <a:rPr lang="de-DE" b="1" dirty="0" smtClean="0"/>
              <a:t>-Video, Maxwell-Boltzmann-Verteilung, 13:20 Minuten: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695569" y="1489402"/>
            <a:ext cx="5357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err="1" smtClean="0"/>
              <a:t>Youtube</a:t>
            </a:r>
            <a:r>
              <a:rPr lang="de-DE" b="1" dirty="0" smtClean="0"/>
              <a:t>-Video, kinetische Gastheorie, 15:26 Minuten:</a:t>
            </a:r>
            <a:endParaRPr lang="de-DE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745550" y="3683153"/>
            <a:ext cx="4861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chemeClr val="accent1"/>
                </a:solidFill>
              </a:rPr>
              <a:t>https://www.youtube.com/watch?v=ILjs6I_YdMI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745550" y="4790538"/>
            <a:ext cx="9957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Aufgabe: Berechnen Sie die mittlere quadratische Geschwindigkeit von Stickstoff bei Raumtemperatur.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Welches Ergebnis erhalten Sie für Helium? Wie lässt sich dieser Unterschied leicht praktisch belegen?</a:t>
            </a:r>
            <a:endParaRPr lang="de-DE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91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57908" y="187570"/>
            <a:ext cx="3028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b="1" dirty="0" smtClean="0"/>
              <a:t>Ideale und reale Gase:</a:t>
            </a:r>
            <a:endParaRPr lang="de-DE" sz="2400" b="1" dirty="0"/>
          </a:p>
        </p:txBody>
      </p:sp>
      <p:sp>
        <p:nvSpPr>
          <p:cNvPr id="2" name="Textfeld 1"/>
          <p:cNvSpPr txBox="1"/>
          <p:nvPr/>
        </p:nvSpPr>
        <p:spPr>
          <a:xfrm>
            <a:off x="257908" y="1047261"/>
            <a:ext cx="107913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Für punktförmige Teilchen, die nur über elastische Stöße miteinander wechselwirken, gilt die ideale Gasgleichung: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/>
              <p:cNvSpPr txBox="1"/>
              <p:nvPr/>
            </p:nvSpPr>
            <p:spPr>
              <a:xfrm>
                <a:off x="339970" y="1537620"/>
                <a:ext cx="15760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3" name="Textfeld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70" y="1537620"/>
                <a:ext cx="1576009" cy="276999"/>
              </a:xfrm>
              <a:prstGeom prst="rect">
                <a:avLst/>
              </a:prstGeom>
              <a:blipFill>
                <a:blip r:embed="rId2"/>
                <a:stretch>
                  <a:fillRect l="-3488" r="-3101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feld 4"/>
          <p:cNvSpPr txBox="1"/>
          <p:nvPr/>
        </p:nvSpPr>
        <p:spPr>
          <a:xfrm>
            <a:off x="3286045" y="1541247"/>
            <a:ext cx="600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bzw</a:t>
            </a:r>
            <a:r>
              <a:rPr lang="de-DE" dirty="0"/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/>
              <p:cNvSpPr txBox="1"/>
              <p:nvPr/>
            </p:nvSpPr>
            <p:spPr>
              <a:xfrm>
                <a:off x="5048739" y="1587413"/>
                <a:ext cx="13787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6" name="Textfeld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739" y="1587413"/>
                <a:ext cx="1378774" cy="276999"/>
              </a:xfrm>
              <a:prstGeom prst="rect">
                <a:avLst/>
              </a:prstGeom>
              <a:blipFill>
                <a:blip r:embed="rId3"/>
                <a:stretch>
                  <a:fillRect l="-3982" r="-3982" b="-2391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/>
          <p:cNvSpPr txBox="1"/>
          <p:nvPr/>
        </p:nvSpPr>
        <p:spPr>
          <a:xfrm>
            <a:off x="257908" y="2171221"/>
            <a:ext cx="105421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Für reale Gase müssen Korrekturen für das Partikelvolumen sowie die van-der-Waals-WW einbezogen werden,</a:t>
            </a:r>
          </a:p>
          <a:p>
            <a:r>
              <a:rPr lang="de-DE" dirty="0" smtClean="0"/>
              <a:t>es ergibt sich die van-der-Waals-Gleichung: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/>
              <p:cNvSpPr txBox="1"/>
              <p:nvPr/>
            </p:nvSpPr>
            <p:spPr>
              <a:xfrm>
                <a:off x="330107" y="2980033"/>
                <a:ext cx="2883738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e>
                                <m:sup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de-DE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07" y="2980033"/>
                <a:ext cx="2883738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330107" y="3773557"/>
                <a:ext cx="1161010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b="1" dirty="0" smtClean="0">
                    <a:solidFill>
                      <a:srgbClr val="FF0000"/>
                    </a:solidFill>
                  </a:rPr>
                  <a:t>Aufgabe: Recherchieren Sie die van-der-Waals-Parameter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de-DE" b="1" dirty="0" smtClean="0">
                    <a:solidFill>
                      <a:srgbClr val="FF0000"/>
                    </a:solidFill>
                  </a:rPr>
                  <a:t> und </a:t>
                </a:r>
                <a14:m>
                  <m:oMath xmlns:m="http://schemas.openxmlformats.org/officeDocument/2006/math">
                    <m:r>
                      <a:rPr lang="de-DE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de-DE" b="1" dirty="0" smtClean="0">
                    <a:solidFill>
                      <a:srgbClr val="FF0000"/>
                    </a:solidFill>
                  </a:rPr>
                  <a:t> für die Gase Wasserstoff, Stickstoff und Kohlendioxid.</a:t>
                </a:r>
              </a:p>
              <a:p>
                <a:r>
                  <a:rPr lang="de-DE" b="1" dirty="0" smtClean="0">
                    <a:solidFill>
                      <a:srgbClr val="FF0000"/>
                    </a:solidFill>
                  </a:rPr>
                  <a:t>Begründen Sie die jeweiligen Unterschiede.</a:t>
                </a:r>
                <a:endParaRPr lang="de-DE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07" y="3773557"/>
                <a:ext cx="11610101" cy="646331"/>
              </a:xfrm>
              <a:prstGeom prst="rect">
                <a:avLst/>
              </a:prstGeom>
              <a:blipFill>
                <a:blip r:embed="rId5"/>
                <a:stretch>
                  <a:fillRect l="-420" t="-4717" b="-1415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feld 9"/>
          <p:cNvSpPr txBox="1"/>
          <p:nvPr/>
        </p:nvSpPr>
        <p:spPr>
          <a:xfrm>
            <a:off x="330107" y="4528185"/>
            <a:ext cx="99885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Neben der van-der-Waals-Gleichung gibt es auch einen thermodynamisch-phänomenologischen Ansatz, </a:t>
            </a:r>
          </a:p>
          <a:p>
            <a:r>
              <a:rPr lang="de-DE" dirty="0" smtClean="0"/>
              <a:t>die </a:t>
            </a:r>
            <a:r>
              <a:rPr lang="de-DE" b="1" dirty="0" err="1" smtClean="0"/>
              <a:t>Virialentwicklung</a:t>
            </a:r>
            <a:r>
              <a:rPr lang="de-DE" dirty="0" smtClean="0"/>
              <a:t>: 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>
                <a:off x="3009590" y="5076213"/>
                <a:ext cx="34179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+⋯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9590" y="5076213"/>
                <a:ext cx="3417923" cy="276999"/>
              </a:xfrm>
              <a:prstGeom prst="rect">
                <a:avLst/>
              </a:prstGeom>
              <a:blipFill>
                <a:blip r:embed="rId6"/>
                <a:stretch>
                  <a:fillRect l="-1250" t="-4444" r="-357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feld 10"/>
          <p:cNvSpPr txBox="1"/>
          <p:nvPr/>
        </p:nvSpPr>
        <p:spPr>
          <a:xfrm>
            <a:off x="339970" y="5480605"/>
            <a:ext cx="5359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Bei der Boyle-Temperatur gilt, für sehr niedrige Drücke: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/>
              <p:cNvSpPr txBox="1"/>
              <p:nvPr/>
            </p:nvSpPr>
            <p:spPr>
              <a:xfrm>
                <a:off x="6241251" y="5498086"/>
                <a:ext cx="21975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1251" y="5498086"/>
                <a:ext cx="2197525" cy="276999"/>
              </a:xfrm>
              <a:prstGeom prst="rect">
                <a:avLst/>
              </a:prstGeom>
              <a:blipFill>
                <a:blip r:embed="rId7"/>
                <a:stretch>
                  <a:fillRect l="-2222" r="-2222" b="-2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/>
          <p:cNvSpPr txBox="1"/>
          <p:nvPr/>
        </p:nvSpPr>
        <p:spPr>
          <a:xfrm>
            <a:off x="8705309" y="5451919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und</a:t>
            </a:r>
            <a:endParaRPr lang="de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9433180" y="5344485"/>
                <a:ext cx="1850763" cy="6950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d>
                                    <m:d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∙</m:t>
                                      </m:r>
                                      <m:sSub>
                                        <m:sSubPr>
                                          <m:ctrlPr>
                                            <a:rPr lang="de-DE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de-DE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de-DE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sSub>
                            <m:sSubPr>
                              <m:ctrlPr>
                                <a:rPr lang="de-DE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</m:sub>
                          </m:sSub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3180" y="5344485"/>
                <a:ext cx="1850763" cy="69506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feld 15"/>
          <p:cNvSpPr txBox="1"/>
          <p:nvPr/>
        </p:nvSpPr>
        <p:spPr>
          <a:xfrm>
            <a:off x="339970" y="5994811"/>
            <a:ext cx="7117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Zusammen mit der van-der-Waals-Gleichung ergibt sich dann folgende Gl: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feld 16"/>
              <p:cNvSpPr txBox="1"/>
              <p:nvPr/>
            </p:nvSpPr>
            <p:spPr>
              <a:xfrm>
                <a:off x="7670346" y="5942296"/>
                <a:ext cx="1034963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17" name="Textfeld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0346" y="5942296"/>
                <a:ext cx="1034963" cy="47436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59165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92369" y="390769"/>
            <a:ext cx="6341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Isothermen des realen Gases nach der van-der-Waals-Gleichung:</a:t>
            </a:r>
            <a:endParaRPr lang="de-DE" b="1" dirty="0"/>
          </a:p>
        </p:txBody>
      </p:sp>
      <p:sp>
        <p:nvSpPr>
          <p:cNvPr id="5" name="Textfeld 4"/>
          <p:cNvSpPr txBox="1"/>
          <p:nvPr/>
        </p:nvSpPr>
        <p:spPr>
          <a:xfrm>
            <a:off x="773723" y="133643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de-DE" dirty="0"/>
          </a:p>
        </p:txBody>
      </p:sp>
      <p:sp>
        <p:nvSpPr>
          <p:cNvPr id="2" name="Textfeld 1"/>
          <p:cNvSpPr txBox="1"/>
          <p:nvPr/>
        </p:nvSpPr>
        <p:spPr>
          <a:xfrm>
            <a:off x="570523" y="1059432"/>
            <a:ext cx="73986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s. </a:t>
            </a:r>
            <a:r>
              <a:rPr lang="de-DE" b="1" dirty="0">
                <a:solidFill>
                  <a:schemeClr val="accent1"/>
                </a:solidFill>
              </a:rPr>
              <a:t>http://www.idn.uni-bremen.de/cvpmm/content/phasenumwandlungen</a:t>
            </a:r>
            <a:r>
              <a:rPr lang="de-DE" b="1" dirty="0" smtClean="0">
                <a:solidFill>
                  <a:schemeClr val="accent1"/>
                </a:solidFill>
              </a:rPr>
              <a:t>/</a:t>
            </a:r>
          </a:p>
          <a:p>
            <a:r>
              <a:rPr lang="de-DE" b="1" dirty="0" err="1" smtClean="0">
                <a:solidFill>
                  <a:schemeClr val="accent1"/>
                </a:solidFill>
              </a:rPr>
              <a:t>show.php?modul</a:t>
            </a:r>
            <a:r>
              <a:rPr lang="de-DE" b="1" dirty="0" smtClean="0">
                <a:solidFill>
                  <a:schemeClr val="accent1"/>
                </a:solidFill>
              </a:rPr>
              <a:t>=12&amp;file=3&amp;right=realGas_vanderWaals_r_graphik.html</a:t>
            </a:r>
            <a:endParaRPr lang="de-DE" b="1" dirty="0">
              <a:solidFill>
                <a:schemeClr val="accent1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492369" y="2063261"/>
            <a:ext cx="105271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Aufgabe: Begründen Sie, inwiefern subkritische Isothermen nicht durch die van-der-Waals-Gleichung korrekt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beschrieben werden.</a:t>
            </a:r>
            <a:endParaRPr lang="de-DE" b="1" dirty="0">
              <a:solidFill>
                <a:srgbClr val="FF0000"/>
              </a:solidFill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70523" y="3204309"/>
            <a:ext cx="2873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Für den kritischen Punkt gilt: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/>
              <p:cNvSpPr txBox="1"/>
              <p:nvPr/>
            </p:nvSpPr>
            <p:spPr>
              <a:xfrm>
                <a:off x="4138246" y="3090536"/>
                <a:ext cx="2752228" cy="6656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𝑑𝑝</m:t>
                                  </m:r>
                                </m:num>
                                <m:den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𝑑𝑉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𝑘𝑟𝑖𝑡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de-DE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de-DE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de-DE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</m:e>
                                    <m:sup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𝑑</m:t>
                                  </m:r>
                                  <m:sSup>
                                    <m:sSupPr>
                                      <m:ctrlPr>
                                        <a:rPr lang="de-DE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  <m:sup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𝑘𝑟𝑖𝑡</m:t>
                          </m:r>
                          <m:r>
                            <a:rPr lang="de-DE" i="1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7" name="Textfeld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8246" y="3090536"/>
                <a:ext cx="2752228" cy="665631"/>
              </a:xfrm>
              <a:prstGeom prst="rect">
                <a:avLst/>
              </a:prstGeom>
              <a:blipFill>
                <a:blip r:embed="rId2"/>
                <a:stretch>
                  <a:fillRect b="-91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feld 7"/>
          <p:cNvSpPr txBox="1"/>
          <p:nvPr/>
        </p:nvSpPr>
        <p:spPr>
          <a:xfrm>
            <a:off x="545721" y="4314093"/>
            <a:ext cx="103326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Hieraus ergeben sich die Korrespondenz-Beziehungen zwischen mikroskopischen van-der-Waals-Parametern</a:t>
            </a:r>
          </a:p>
          <a:p>
            <a:r>
              <a:rPr lang="de-DE" dirty="0" smtClean="0"/>
              <a:t>und den makroskopischen kritischen Zustandsgrößen: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/>
              <p:cNvSpPr txBox="1"/>
              <p:nvPr/>
            </p:nvSpPr>
            <p:spPr>
              <a:xfrm>
                <a:off x="667959" y="5111627"/>
                <a:ext cx="11009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𝑘𝑟𝑖𝑡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 xmlns="">
          <p:sp>
            <p:nvSpPr>
              <p:cNvPr id="9" name="Textfel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959" y="5111627"/>
                <a:ext cx="1100942" cy="276999"/>
              </a:xfrm>
              <a:prstGeom prst="rect">
                <a:avLst/>
              </a:prstGeom>
              <a:blipFill>
                <a:blip r:embed="rId3"/>
                <a:stretch>
                  <a:fillRect l="-5000" r="-4444" b="-1777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hteck 9"/>
          <p:cNvSpPr/>
          <p:nvPr/>
        </p:nvSpPr>
        <p:spPr>
          <a:xfrm>
            <a:off x="570523" y="5562376"/>
            <a:ext cx="746595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b="1" dirty="0" smtClean="0">
                <a:solidFill>
                  <a:srgbClr val="FF0000"/>
                </a:solidFill>
              </a:rPr>
              <a:t>Aufgaben: </a:t>
            </a:r>
          </a:p>
          <a:p>
            <a:r>
              <a:rPr lang="de-DE" b="1" dirty="0" smtClean="0">
                <a:solidFill>
                  <a:srgbClr val="FF0000"/>
                </a:solidFill>
              </a:rPr>
              <a:t>(i) Leiten Sie diese Korrespondenz-Beziehung                       mathematisch her. </a:t>
            </a:r>
            <a:endParaRPr lang="de-DE" b="1" dirty="0">
              <a:solidFill>
                <a:srgbClr val="FF0000"/>
              </a:solidFill>
            </a:endParaRPr>
          </a:p>
          <a:p>
            <a:r>
              <a:rPr lang="de-DE" b="1" dirty="0" smtClean="0">
                <a:solidFill>
                  <a:srgbClr val="FF0000"/>
                </a:solidFill>
              </a:rPr>
              <a:t>(ii) Recherchieren Sie die fehlenden beiden Korrespondenzbeziehungen.</a:t>
            </a:r>
            <a:endParaRPr lang="de-DE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>
                <a:off x="4963889" y="5885541"/>
                <a:ext cx="110094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𝑘𝑟𝑖𝑡</m:t>
                          </m:r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3889" y="5885541"/>
                <a:ext cx="1100942" cy="276999"/>
              </a:xfrm>
              <a:prstGeom prst="rect">
                <a:avLst/>
              </a:prstGeom>
              <a:blipFill>
                <a:blip r:embed="rId4"/>
                <a:stretch>
                  <a:fillRect l="-4420" r="-3867" b="-173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0396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</Words>
  <Application>Microsoft Office PowerPoint</Application>
  <PresentationFormat>Breitbild</PresentationFormat>
  <Paragraphs>71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</vt:lpstr>
      <vt:lpstr>Vorlesungsinhalte Grundlagen der PC vom 06.05.2019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Schärtl, Dr. Wolfgang</dc:creator>
  <cp:lastModifiedBy>Schärtl, Dr. Wolfgang</cp:lastModifiedBy>
  <cp:revision>33</cp:revision>
  <dcterms:created xsi:type="dcterms:W3CDTF">2019-04-23T06:55:56Z</dcterms:created>
  <dcterms:modified xsi:type="dcterms:W3CDTF">2019-04-29T14:24:17Z</dcterms:modified>
</cp:coreProperties>
</file>